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34" r:id="rId3"/>
    <p:sldId id="332" r:id="rId4"/>
    <p:sldId id="359" r:id="rId5"/>
    <p:sldId id="333" r:id="rId6"/>
    <p:sldId id="335" r:id="rId7"/>
    <p:sldId id="336" r:id="rId8"/>
    <p:sldId id="261" r:id="rId9"/>
    <p:sldId id="260" r:id="rId10"/>
    <p:sldId id="289" r:id="rId11"/>
    <p:sldId id="290" r:id="rId12"/>
    <p:sldId id="312" r:id="rId13"/>
    <p:sldId id="313" r:id="rId14"/>
    <p:sldId id="314" r:id="rId15"/>
    <p:sldId id="316"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329" r:id="rId29"/>
    <p:sldId id="330" r:id="rId30"/>
    <p:sldId id="331" r:id="rId31"/>
    <p:sldId id="360"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țiune implicită" id="{8A0DE8E8-633D-420B-B0A5-A40DBE903054}">
          <p14:sldIdLst>
            <p14:sldId id="256"/>
            <p14:sldId id="334"/>
            <p14:sldId id="332"/>
            <p14:sldId id="359"/>
            <p14:sldId id="333"/>
            <p14:sldId id="335"/>
            <p14:sldId id="336"/>
            <p14:sldId id="261"/>
            <p14:sldId id="260"/>
            <p14:sldId id="289"/>
            <p14:sldId id="290"/>
          </p14:sldIdLst>
        </p14:section>
        <p14:section name="Secțiune fără titlu" id="{669E641B-8EAC-413E-8877-7BDFB48C799F}">
          <p14:sldIdLst>
            <p14:sldId id="312"/>
            <p14:sldId id="313"/>
            <p14:sldId id="314"/>
            <p14:sldId id="316"/>
            <p14:sldId id="317"/>
            <p14:sldId id="318"/>
            <p14:sldId id="319"/>
            <p14:sldId id="320"/>
            <p14:sldId id="321"/>
            <p14:sldId id="322"/>
            <p14:sldId id="323"/>
            <p14:sldId id="324"/>
            <p14:sldId id="325"/>
            <p14:sldId id="326"/>
            <p14:sldId id="327"/>
            <p14:sldId id="328"/>
            <p14:sldId id="329"/>
            <p14:sldId id="330"/>
            <p14:sldId id="331"/>
            <p14:sldId id="36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xana Dobrin" initials="RD" lastIdx="1" clrIdx="0">
    <p:extLst>
      <p:ext uri="{19B8F6BF-5375-455C-9EA6-DF929625EA0E}">
        <p15:presenceInfo xmlns:p15="http://schemas.microsoft.com/office/powerpoint/2012/main" userId="S-1-5-21-2058954086-2051127976-2311053960-13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87D995-FBFF-4F9F-B9BB-7A6F6E2413DA}" type="datetimeFigureOut">
              <a:rPr lang="en-GB" smtClean="0"/>
              <a:t>31/01/2024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9E1410-81A5-4F7C-8A03-9F1319050C65}" type="slidenum">
              <a:rPr lang="en-GB" smtClean="0"/>
              <a:t>‹#›</a:t>
            </a:fld>
            <a:endParaRPr lang="en-GB"/>
          </a:p>
        </p:txBody>
      </p:sp>
    </p:spTree>
    <p:extLst>
      <p:ext uri="{BB962C8B-B14F-4D97-AF65-F5344CB8AC3E}">
        <p14:creationId xmlns:p14="http://schemas.microsoft.com/office/powerpoint/2010/main" val="4068633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8BD97-5B7F-6AB9-C3CB-558290263F9B}"/>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A3765E-0516-D9A0-4E66-6509594855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B4B9E0-5DA3-C2D8-740A-7320F2AACA4F}"/>
              </a:ext>
            </a:extLst>
          </p:cNvPr>
          <p:cNvSpPr>
            <a:spLocks noGrp="1"/>
          </p:cNvSpPr>
          <p:nvPr>
            <p:ph type="dt" sz="half" idx="10"/>
          </p:nvPr>
        </p:nvSpPr>
        <p:spPr/>
        <p:txBody>
          <a:bodyPr/>
          <a:lstStyle/>
          <a:p>
            <a:fld id="{4FA1A67D-AF7D-41C3-BA95-17F253EEB5B8}" type="datetimeFigureOut">
              <a:rPr lang="en-GB" smtClean="0"/>
              <a:t>31/01/2024</a:t>
            </a:fld>
            <a:endParaRPr lang="en-GB"/>
          </a:p>
        </p:txBody>
      </p:sp>
      <p:sp>
        <p:nvSpPr>
          <p:cNvPr id="5" name="Footer Placeholder 4">
            <a:extLst>
              <a:ext uri="{FF2B5EF4-FFF2-40B4-BE49-F238E27FC236}">
                <a16:creationId xmlns:a16="http://schemas.microsoft.com/office/drawing/2014/main" id="{F76C3604-481D-0344-1EDB-71432D9E38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C2BEE6-F831-6CC9-686C-246C210ECA0A}"/>
              </a:ext>
            </a:extLst>
          </p:cNvPr>
          <p:cNvSpPr>
            <a:spLocks noGrp="1"/>
          </p:cNvSpPr>
          <p:nvPr>
            <p:ph type="sldNum" sz="quarter" idx="12"/>
          </p:nvPr>
        </p:nvSpPr>
        <p:spPr/>
        <p:txBody>
          <a:bodyPr/>
          <a:lstStyle/>
          <a:p>
            <a:fld id="{50067160-988D-4DCC-9DF3-E2E06B495E92}" type="slidenum">
              <a:rPr lang="en-GB" smtClean="0"/>
              <a:t>‹#›</a:t>
            </a:fld>
            <a:endParaRPr lang="en-GB"/>
          </a:p>
        </p:txBody>
      </p:sp>
    </p:spTree>
    <p:extLst>
      <p:ext uri="{BB962C8B-B14F-4D97-AF65-F5344CB8AC3E}">
        <p14:creationId xmlns:p14="http://schemas.microsoft.com/office/powerpoint/2010/main" val="194096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9E194-83BC-4F9B-7E1E-9589912DAB20}"/>
              </a:ext>
            </a:extLst>
          </p:cNvPr>
          <p:cNvSpPr>
            <a:spLocks noGrp="1"/>
          </p:cNvSpPr>
          <p:nvPr>
            <p:ph type="title"/>
          </p:nvPr>
        </p:nvSpPr>
        <p:spPr>
          <a:xfrm>
            <a:off x="838200" y="365126"/>
            <a:ext cx="10283890" cy="875846"/>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8EAA72-78F2-4688-D421-FEEF59CFA8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06541D-5369-9A58-033D-885CB9747134}"/>
              </a:ext>
            </a:extLst>
          </p:cNvPr>
          <p:cNvSpPr>
            <a:spLocks noGrp="1"/>
          </p:cNvSpPr>
          <p:nvPr>
            <p:ph type="dt" sz="half" idx="10"/>
          </p:nvPr>
        </p:nvSpPr>
        <p:spPr/>
        <p:txBody>
          <a:bodyPr/>
          <a:lstStyle/>
          <a:p>
            <a:fld id="{4FA1A67D-AF7D-41C3-BA95-17F253EEB5B8}" type="datetimeFigureOut">
              <a:rPr lang="en-GB" smtClean="0"/>
              <a:t>31/01/2024</a:t>
            </a:fld>
            <a:endParaRPr lang="en-GB"/>
          </a:p>
        </p:txBody>
      </p:sp>
      <p:sp>
        <p:nvSpPr>
          <p:cNvPr id="5" name="Footer Placeholder 4">
            <a:extLst>
              <a:ext uri="{FF2B5EF4-FFF2-40B4-BE49-F238E27FC236}">
                <a16:creationId xmlns:a16="http://schemas.microsoft.com/office/drawing/2014/main" id="{970FB6F9-42AE-712A-49A4-CEB17B40F1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F3440F-BC99-2830-16C4-A349DC20A801}"/>
              </a:ext>
            </a:extLst>
          </p:cNvPr>
          <p:cNvSpPr>
            <a:spLocks noGrp="1"/>
          </p:cNvSpPr>
          <p:nvPr>
            <p:ph type="sldNum" sz="quarter" idx="12"/>
          </p:nvPr>
        </p:nvSpPr>
        <p:spPr/>
        <p:txBody>
          <a:bodyPr/>
          <a:lstStyle/>
          <a:p>
            <a:fld id="{50067160-988D-4DCC-9DF3-E2E06B495E92}" type="slidenum">
              <a:rPr lang="en-GB" smtClean="0"/>
              <a:t>‹#›</a:t>
            </a:fld>
            <a:endParaRPr lang="en-GB"/>
          </a:p>
        </p:txBody>
      </p:sp>
    </p:spTree>
    <p:extLst>
      <p:ext uri="{BB962C8B-B14F-4D97-AF65-F5344CB8AC3E}">
        <p14:creationId xmlns:p14="http://schemas.microsoft.com/office/powerpoint/2010/main" val="659120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4DA53C-AFC1-5A63-22A4-4F65DBE58AA5}"/>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D6B002-E1D9-0BC0-BDB9-97989955F9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3D3F48-F889-B76E-2D14-725D0CB631A6}"/>
              </a:ext>
            </a:extLst>
          </p:cNvPr>
          <p:cNvSpPr>
            <a:spLocks noGrp="1"/>
          </p:cNvSpPr>
          <p:nvPr>
            <p:ph type="dt" sz="half" idx="10"/>
          </p:nvPr>
        </p:nvSpPr>
        <p:spPr/>
        <p:txBody>
          <a:bodyPr/>
          <a:lstStyle/>
          <a:p>
            <a:fld id="{4FA1A67D-AF7D-41C3-BA95-17F253EEB5B8}" type="datetimeFigureOut">
              <a:rPr lang="en-GB" smtClean="0"/>
              <a:t>31/01/2024</a:t>
            </a:fld>
            <a:endParaRPr lang="en-GB"/>
          </a:p>
        </p:txBody>
      </p:sp>
      <p:sp>
        <p:nvSpPr>
          <p:cNvPr id="5" name="Footer Placeholder 4">
            <a:extLst>
              <a:ext uri="{FF2B5EF4-FFF2-40B4-BE49-F238E27FC236}">
                <a16:creationId xmlns:a16="http://schemas.microsoft.com/office/drawing/2014/main" id="{34E4F5A0-E754-1741-4942-C4113E4633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4F9482-A792-3BC4-8EC6-6DE47CFB82B3}"/>
              </a:ext>
            </a:extLst>
          </p:cNvPr>
          <p:cNvSpPr>
            <a:spLocks noGrp="1"/>
          </p:cNvSpPr>
          <p:nvPr>
            <p:ph type="sldNum" sz="quarter" idx="12"/>
          </p:nvPr>
        </p:nvSpPr>
        <p:spPr/>
        <p:txBody>
          <a:bodyPr/>
          <a:lstStyle/>
          <a:p>
            <a:fld id="{50067160-988D-4DCC-9DF3-E2E06B495E92}" type="slidenum">
              <a:rPr lang="en-GB" smtClean="0"/>
              <a:t>‹#›</a:t>
            </a:fld>
            <a:endParaRPr lang="en-GB"/>
          </a:p>
        </p:txBody>
      </p:sp>
    </p:spTree>
    <p:extLst>
      <p:ext uri="{BB962C8B-B14F-4D97-AF65-F5344CB8AC3E}">
        <p14:creationId xmlns:p14="http://schemas.microsoft.com/office/powerpoint/2010/main" val="616553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96617-883A-5516-1C31-73578D7A912A}"/>
              </a:ext>
            </a:extLst>
          </p:cNvPr>
          <p:cNvSpPr>
            <a:spLocks noGrp="1"/>
          </p:cNvSpPr>
          <p:nvPr>
            <p:ph type="title"/>
          </p:nvPr>
        </p:nvSpPr>
        <p:spPr>
          <a:xfrm>
            <a:off x="838200" y="365126"/>
            <a:ext cx="10283890" cy="875846"/>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0417B4-C5E2-F2E1-F1FA-95E3B7EE35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1DDDF9-2361-AC4C-5E16-034B5B78819C}"/>
              </a:ext>
            </a:extLst>
          </p:cNvPr>
          <p:cNvSpPr>
            <a:spLocks noGrp="1"/>
          </p:cNvSpPr>
          <p:nvPr>
            <p:ph type="dt" sz="half" idx="10"/>
          </p:nvPr>
        </p:nvSpPr>
        <p:spPr/>
        <p:txBody>
          <a:bodyPr/>
          <a:lstStyle/>
          <a:p>
            <a:fld id="{4FA1A67D-AF7D-41C3-BA95-17F253EEB5B8}" type="datetimeFigureOut">
              <a:rPr lang="en-GB" smtClean="0"/>
              <a:t>31/01/2024</a:t>
            </a:fld>
            <a:endParaRPr lang="en-GB"/>
          </a:p>
        </p:txBody>
      </p:sp>
      <p:sp>
        <p:nvSpPr>
          <p:cNvPr id="5" name="Footer Placeholder 4">
            <a:extLst>
              <a:ext uri="{FF2B5EF4-FFF2-40B4-BE49-F238E27FC236}">
                <a16:creationId xmlns:a16="http://schemas.microsoft.com/office/drawing/2014/main" id="{C2E6CF66-B619-434D-7025-06DC3228EA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6A0ECC-FA5A-1C8B-191A-8A7F370095FB}"/>
              </a:ext>
            </a:extLst>
          </p:cNvPr>
          <p:cNvSpPr>
            <a:spLocks noGrp="1"/>
          </p:cNvSpPr>
          <p:nvPr>
            <p:ph type="sldNum" sz="quarter" idx="12"/>
          </p:nvPr>
        </p:nvSpPr>
        <p:spPr/>
        <p:txBody>
          <a:bodyPr/>
          <a:lstStyle/>
          <a:p>
            <a:fld id="{50067160-988D-4DCC-9DF3-E2E06B495E92}" type="slidenum">
              <a:rPr lang="en-GB" smtClean="0"/>
              <a:t>‹#›</a:t>
            </a:fld>
            <a:endParaRPr lang="en-GB"/>
          </a:p>
        </p:txBody>
      </p:sp>
    </p:spTree>
    <p:extLst>
      <p:ext uri="{BB962C8B-B14F-4D97-AF65-F5344CB8AC3E}">
        <p14:creationId xmlns:p14="http://schemas.microsoft.com/office/powerpoint/2010/main" val="2216558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02B93-A702-7520-5578-6AA1DE553C7D}"/>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08E28AB-D3E2-249E-EA3F-D811356AFF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D9C8F9-A66C-515B-0599-9DE352B38373}"/>
              </a:ext>
            </a:extLst>
          </p:cNvPr>
          <p:cNvSpPr>
            <a:spLocks noGrp="1"/>
          </p:cNvSpPr>
          <p:nvPr>
            <p:ph type="dt" sz="half" idx="10"/>
          </p:nvPr>
        </p:nvSpPr>
        <p:spPr/>
        <p:txBody>
          <a:bodyPr/>
          <a:lstStyle/>
          <a:p>
            <a:fld id="{4FA1A67D-AF7D-41C3-BA95-17F253EEB5B8}" type="datetimeFigureOut">
              <a:rPr lang="en-GB" smtClean="0"/>
              <a:t>31/01/2024</a:t>
            </a:fld>
            <a:endParaRPr lang="en-GB"/>
          </a:p>
        </p:txBody>
      </p:sp>
      <p:sp>
        <p:nvSpPr>
          <p:cNvPr id="5" name="Footer Placeholder 4">
            <a:extLst>
              <a:ext uri="{FF2B5EF4-FFF2-40B4-BE49-F238E27FC236}">
                <a16:creationId xmlns:a16="http://schemas.microsoft.com/office/drawing/2014/main" id="{04163332-7252-B25E-7CC8-49ACB90555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39883D-5AC8-DD19-0E67-F52BC127C337}"/>
              </a:ext>
            </a:extLst>
          </p:cNvPr>
          <p:cNvSpPr>
            <a:spLocks noGrp="1"/>
          </p:cNvSpPr>
          <p:nvPr>
            <p:ph type="sldNum" sz="quarter" idx="12"/>
          </p:nvPr>
        </p:nvSpPr>
        <p:spPr/>
        <p:txBody>
          <a:bodyPr/>
          <a:lstStyle/>
          <a:p>
            <a:fld id="{50067160-988D-4DCC-9DF3-E2E06B495E92}" type="slidenum">
              <a:rPr lang="en-GB" smtClean="0"/>
              <a:t>‹#›</a:t>
            </a:fld>
            <a:endParaRPr lang="en-GB"/>
          </a:p>
        </p:txBody>
      </p:sp>
    </p:spTree>
    <p:extLst>
      <p:ext uri="{BB962C8B-B14F-4D97-AF65-F5344CB8AC3E}">
        <p14:creationId xmlns:p14="http://schemas.microsoft.com/office/powerpoint/2010/main" val="3538552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C55AE-65DA-7FCA-6959-15D90EFD5661}"/>
              </a:ext>
            </a:extLst>
          </p:cNvPr>
          <p:cNvSpPr>
            <a:spLocks noGrp="1"/>
          </p:cNvSpPr>
          <p:nvPr>
            <p:ph type="title"/>
          </p:nvPr>
        </p:nvSpPr>
        <p:spPr>
          <a:xfrm>
            <a:off x="838200" y="365126"/>
            <a:ext cx="10283890" cy="875846"/>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2AAC992-B158-6886-DAA3-2D2DCE9186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88425C0-4D7B-772E-854D-3D168C56F2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3EE2307-C90E-2BF4-8838-4BE2C45D70A8}"/>
              </a:ext>
            </a:extLst>
          </p:cNvPr>
          <p:cNvSpPr>
            <a:spLocks noGrp="1"/>
          </p:cNvSpPr>
          <p:nvPr>
            <p:ph type="dt" sz="half" idx="10"/>
          </p:nvPr>
        </p:nvSpPr>
        <p:spPr/>
        <p:txBody>
          <a:bodyPr/>
          <a:lstStyle/>
          <a:p>
            <a:fld id="{4FA1A67D-AF7D-41C3-BA95-17F253EEB5B8}" type="datetimeFigureOut">
              <a:rPr lang="en-GB" smtClean="0"/>
              <a:t>31/01/2024</a:t>
            </a:fld>
            <a:endParaRPr lang="en-GB"/>
          </a:p>
        </p:txBody>
      </p:sp>
      <p:sp>
        <p:nvSpPr>
          <p:cNvPr id="6" name="Footer Placeholder 5">
            <a:extLst>
              <a:ext uri="{FF2B5EF4-FFF2-40B4-BE49-F238E27FC236}">
                <a16:creationId xmlns:a16="http://schemas.microsoft.com/office/drawing/2014/main" id="{4F8372A6-12A0-5395-F953-39339E8156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A34BC7-0622-54EC-2664-D1C81CD973AA}"/>
              </a:ext>
            </a:extLst>
          </p:cNvPr>
          <p:cNvSpPr>
            <a:spLocks noGrp="1"/>
          </p:cNvSpPr>
          <p:nvPr>
            <p:ph type="sldNum" sz="quarter" idx="12"/>
          </p:nvPr>
        </p:nvSpPr>
        <p:spPr/>
        <p:txBody>
          <a:bodyPr/>
          <a:lstStyle/>
          <a:p>
            <a:fld id="{50067160-988D-4DCC-9DF3-E2E06B495E92}" type="slidenum">
              <a:rPr lang="en-GB" smtClean="0"/>
              <a:t>‹#›</a:t>
            </a:fld>
            <a:endParaRPr lang="en-GB"/>
          </a:p>
        </p:txBody>
      </p:sp>
    </p:spTree>
    <p:extLst>
      <p:ext uri="{BB962C8B-B14F-4D97-AF65-F5344CB8AC3E}">
        <p14:creationId xmlns:p14="http://schemas.microsoft.com/office/powerpoint/2010/main" val="3709426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17FB5-E505-3AB8-E7DE-D06A92AEBCF2}"/>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1353C58-6302-D94E-52C0-1E031C7E95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314C61-CAB1-99EF-E142-EC815FD51D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3EC8B1-C304-2AEF-786D-F739D48C04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F4B912-3BD8-9165-A643-62994F7064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5B0C047-1444-67F4-AD34-3C005D7A3CDC}"/>
              </a:ext>
            </a:extLst>
          </p:cNvPr>
          <p:cNvSpPr>
            <a:spLocks noGrp="1"/>
          </p:cNvSpPr>
          <p:nvPr>
            <p:ph type="dt" sz="half" idx="10"/>
          </p:nvPr>
        </p:nvSpPr>
        <p:spPr/>
        <p:txBody>
          <a:bodyPr/>
          <a:lstStyle/>
          <a:p>
            <a:fld id="{4FA1A67D-AF7D-41C3-BA95-17F253EEB5B8}" type="datetimeFigureOut">
              <a:rPr lang="en-GB" smtClean="0"/>
              <a:t>31/01/2024</a:t>
            </a:fld>
            <a:endParaRPr lang="en-GB"/>
          </a:p>
        </p:txBody>
      </p:sp>
      <p:sp>
        <p:nvSpPr>
          <p:cNvPr id="8" name="Footer Placeholder 7">
            <a:extLst>
              <a:ext uri="{FF2B5EF4-FFF2-40B4-BE49-F238E27FC236}">
                <a16:creationId xmlns:a16="http://schemas.microsoft.com/office/drawing/2014/main" id="{7AA5E15E-8A78-4BC0-78DA-CA59D09B14A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FA9C5B8-5C5A-EDC3-8580-B4ADDA923F4B}"/>
              </a:ext>
            </a:extLst>
          </p:cNvPr>
          <p:cNvSpPr>
            <a:spLocks noGrp="1"/>
          </p:cNvSpPr>
          <p:nvPr>
            <p:ph type="sldNum" sz="quarter" idx="12"/>
          </p:nvPr>
        </p:nvSpPr>
        <p:spPr/>
        <p:txBody>
          <a:bodyPr/>
          <a:lstStyle/>
          <a:p>
            <a:fld id="{50067160-988D-4DCC-9DF3-E2E06B495E92}" type="slidenum">
              <a:rPr lang="en-GB" smtClean="0"/>
              <a:t>‹#›</a:t>
            </a:fld>
            <a:endParaRPr lang="en-GB"/>
          </a:p>
        </p:txBody>
      </p:sp>
    </p:spTree>
    <p:extLst>
      <p:ext uri="{BB962C8B-B14F-4D97-AF65-F5344CB8AC3E}">
        <p14:creationId xmlns:p14="http://schemas.microsoft.com/office/powerpoint/2010/main" val="3763222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B45F1-2526-7C8E-361C-4C33973423D3}"/>
              </a:ext>
            </a:extLst>
          </p:cNvPr>
          <p:cNvSpPr>
            <a:spLocks noGrp="1"/>
          </p:cNvSpPr>
          <p:nvPr>
            <p:ph type="title"/>
          </p:nvPr>
        </p:nvSpPr>
        <p:spPr>
          <a:xfrm>
            <a:off x="838200" y="365126"/>
            <a:ext cx="10283890" cy="875846"/>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A2B316E-5003-8AC4-6ADF-13AA3E557C4F}"/>
              </a:ext>
            </a:extLst>
          </p:cNvPr>
          <p:cNvSpPr>
            <a:spLocks noGrp="1"/>
          </p:cNvSpPr>
          <p:nvPr>
            <p:ph type="dt" sz="half" idx="10"/>
          </p:nvPr>
        </p:nvSpPr>
        <p:spPr/>
        <p:txBody>
          <a:bodyPr/>
          <a:lstStyle/>
          <a:p>
            <a:fld id="{4FA1A67D-AF7D-41C3-BA95-17F253EEB5B8}" type="datetimeFigureOut">
              <a:rPr lang="en-GB" smtClean="0"/>
              <a:t>31/01/2024</a:t>
            </a:fld>
            <a:endParaRPr lang="en-GB"/>
          </a:p>
        </p:txBody>
      </p:sp>
      <p:sp>
        <p:nvSpPr>
          <p:cNvPr id="4" name="Footer Placeholder 3">
            <a:extLst>
              <a:ext uri="{FF2B5EF4-FFF2-40B4-BE49-F238E27FC236}">
                <a16:creationId xmlns:a16="http://schemas.microsoft.com/office/drawing/2014/main" id="{E4FEA547-4E2E-148A-5D91-3C263715085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389E6F7-1204-FE48-6921-425D2F113A72}"/>
              </a:ext>
            </a:extLst>
          </p:cNvPr>
          <p:cNvSpPr>
            <a:spLocks noGrp="1"/>
          </p:cNvSpPr>
          <p:nvPr>
            <p:ph type="sldNum" sz="quarter" idx="12"/>
          </p:nvPr>
        </p:nvSpPr>
        <p:spPr/>
        <p:txBody>
          <a:bodyPr/>
          <a:lstStyle/>
          <a:p>
            <a:fld id="{50067160-988D-4DCC-9DF3-E2E06B495E92}" type="slidenum">
              <a:rPr lang="en-GB" smtClean="0"/>
              <a:t>‹#›</a:t>
            </a:fld>
            <a:endParaRPr lang="en-GB"/>
          </a:p>
        </p:txBody>
      </p:sp>
    </p:spTree>
    <p:extLst>
      <p:ext uri="{BB962C8B-B14F-4D97-AF65-F5344CB8AC3E}">
        <p14:creationId xmlns:p14="http://schemas.microsoft.com/office/powerpoint/2010/main" val="2131236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DD1DF7-B7AD-6B22-5440-65C0ED7DC6E8}"/>
              </a:ext>
            </a:extLst>
          </p:cNvPr>
          <p:cNvSpPr>
            <a:spLocks noGrp="1"/>
          </p:cNvSpPr>
          <p:nvPr>
            <p:ph type="dt" sz="half" idx="10"/>
          </p:nvPr>
        </p:nvSpPr>
        <p:spPr/>
        <p:txBody>
          <a:bodyPr/>
          <a:lstStyle/>
          <a:p>
            <a:fld id="{4FA1A67D-AF7D-41C3-BA95-17F253EEB5B8}" type="datetimeFigureOut">
              <a:rPr lang="en-GB" smtClean="0"/>
              <a:t>31/01/2024</a:t>
            </a:fld>
            <a:endParaRPr lang="en-GB"/>
          </a:p>
        </p:txBody>
      </p:sp>
      <p:sp>
        <p:nvSpPr>
          <p:cNvPr id="3" name="Footer Placeholder 2">
            <a:extLst>
              <a:ext uri="{FF2B5EF4-FFF2-40B4-BE49-F238E27FC236}">
                <a16:creationId xmlns:a16="http://schemas.microsoft.com/office/drawing/2014/main" id="{8364FFD1-324A-8696-3CA0-567BF6BD6E4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A6F5FCA-FAED-3A39-C0EA-7448E5DC25A8}"/>
              </a:ext>
            </a:extLst>
          </p:cNvPr>
          <p:cNvSpPr>
            <a:spLocks noGrp="1"/>
          </p:cNvSpPr>
          <p:nvPr>
            <p:ph type="sldNum" sz="quarter" idx="12"/>
          </p:nvPr>
        </p:nvSpPr>
        <p:spPr/>
        <p:txBody>
          <a:bodyPr/>
          <a:lstStyle/>
          <a:p>
            <a:fld id="{50067160-988D-4DCC-9DF3-E2E06B495E92}" type="slidenum">
              <a:rPr lang="en-GB" smtClean="0"/>
              <a:t>‹#›</a:t>
            </a:fld>
            <a:endParaRPr lang="en-GB"/>
          </a:p>
        </p:txBody>
      </p:sp>
    </p:spTree>
    <p:extLst>
      <p:ext uri="{BB962C8B-B14F-4D97-AF65-F5344CB8AC3E}">
        <p14:creationId xmlns:p14="http://schemas.microsoft.com/office/powerpoint/2010/main" val="2126411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1884A-1406-F236-9252-D18FF0C430C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A2C1D7C-4733-9DDC-32A5-F77378B26D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5FD6BDC-24FA-34AE-72FB-4DFD792170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08E16D-5BE8-E434-1DB7-8EA95D7A0886}"/>
              </a:ext>
            </a:extLst>
          </p:cNvPr>
          <p:cNvSpPr>
            <a:spLocks noGrp="1"/>
          </p:cNvSpPr>
          <p:nvPr>
            <p:ph type="dt" sz="half" idx="10"/>
          </p:nvPr>
        </p:nvSpPr>
        <p:spPr/>
        <p:txBody>
          <a:bodyPr/>
          <a:lstStyle/>
          <a:p>
            <a:fld id="{4FA1A67D-AF7D-41C3-BA95-17F253EEB5B8}" type="datetimeFigureOut">
              <a:rPr lang="en-GB" smtClean="0"/>
              <a:t>31/01/2024</a:t>
            </a:fld>
            <a:endParaRPr lang="en-GB"/>
          </a:p>
        </p:txBody>
      </p:sp>
      <p:sp>
        <p:nvSpPr>
          <p:cNvPr id="6" name="Footer Placeholder 5">
            <a:extLst>
              <a:ext uri="{FF2B5EF4-FFF2-40B4-BE49-F238E27FC236}">
                <a16:creationId xmlns:a16="http://schemas.microsoft.com/office/drawing/2014/main" id="{E402574F-5CDE-2200-5955-1BF0940A46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21C900-D361-1B49-1923-148B59427A7A}"/>
              </a:ext>
            </a:extLst>
          </p:cNvPr>
          <p:cNvSpPr>
            <a:spLocks noGrp="1"/>
          </p:cNvSpPr>
          <p:nvPr>
            <p:ph type="sldNum" sz="quarter" idx="12"/>
          </p:nvPr>
        </p:nvSpPr>
        <p:spPr/>
        <p:txBody>
          <a:bodyPr/>
          <a:lstStyle/>
          <a:p>
            <a:fld id="{50067160-988D-4DCC-9DF3-E2E06B495E92}" type="slidenum">
              <a:rPr lang="en-GB" smtClean="0"/>
              <a:t>‹#›</a:t>
            </a:fld>
            <a:endParaRPr lang="en-GB"/>
          </a:p>
        </p:txBody>
      </p:sp>
    </p:spTree>
    <p:extLst>
      <p:ext uri="{BB962C8B-B14F-4D97-AF65-F5344CB8AC3E}">
        <p14:creationId xmlns:p14="http://schemas.microsoft.com/office/powerpoint/2010/main" val="653904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7E1B9-C1B6-E5E5-DC89-19528097B47F}"/>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B70C483-5DEA-1BD9-B28E-9D2EF31C52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11EB68C-8626-623B-32B2-E9D9AA080A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A0CC57-64AF-78F4-9B7E-862F69D92577}"/>
              </a:ext>
            </a:extLst>
          </p:cNvPr>
          <p:cNvSpPr>
            <a:spLocks noGrp="1"/>
          </p:cNvSpPr>
          <p:nvPr>
            <p:ph type="dt" sz="half" idx="10"/>
          </p:nvPr>
        </p:nvSpPr>
        <p:spPr/>
        <p:txBody>
          <a:bodyPr/>
          <a:lstStyle/>
          <a:p>
            <a:fld id="{4FA1A67D-AF7D-41C3-BA95-17F253EEB5B8}" type="datetimeFigureOut">
              <a:rPr lang="en-GB" smtClean="0"/>
              <a:t>31/01/2024</a:t>
            </a:fld>
            <a:endParaRPr lang="en-GB"/>
          </a:p>
        </p:txBody>
      </p:sp>
      <p:sp>
        <p:nvSpPr>
          <p:cNvPr id="6" name="Footer Placeholder 5">
            <a:extLst>
              <a:ext uri="{FF2B5EF4-FFF2-40B4-BE49-F238E27FC236}">
                <a16:creationId xmlns:a16="http://schemas.microsoft.com/office/drawing/2014/main" id="{514874CD-480B-00C2-11C7-23031CAFFD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00AF22-A88E-1F55-B237-B250EC6B419B}"/>
              </a:ext>
            </a:extLst>
          </p:cNvPr>
          <p:cNvSpPr>
            <a:spLocks noGrp="1"/>
          </p:cNvSpPr>
          <p:nvPr>
            <p:ph type="sldNum" sz="quarter" idx="12"/>
          </p:nvPr>
        </p:nvSpPr>
        <p:spPr/>
        <p:txBody>
          <a:bodyPr/>
          <a:lstStyle/>
          <a:p>
            <a:fld id="{50067160-988D-4DCC-9DF3-E2E06B495E92}" type="slidenum">
              <a:rPr lang="en-GB" smtClean="0"/>
              <a:t>‹#›</a:t>
            </a:fld>
            <a:endParaRPr lang="en-GB"/>
          </a:p>
        </p:txBody>
      </p:sp>
    </p:spTree>
    <p:extLst>
      <p:ext uri="{BB962C8B-B14F-4D97-AF65-F5344CB8AC3E}">
        <p14:creationId xmlns:p14="http://schemas.microsoft.com/office/powerpoint/2010/main" val="1676371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55E1B5-C5A9-C614-7B77-D75D401DA4DF}"/>
              </a:ext>
            </a:extLst>
          </p:cNvPr>
          <p:cNvSpPr>
            <a:spLocks noGrp="1"/>
          </p:cNvSpPr>
          <p:nvPr>
            <p:ph type="title"/>
          </p:nvPr>
        </p:nvSpPr>
        <p:spPr>
          <a:xfrm>
            <a:off x="838200" y="996514"/>
            <a:ext cx="10283890" cy="87584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7056ADAB-F912-5AA1-B97B-DD7F71543869}"/>
              </a:ext>
            </a:extLst>
          </p:cNvPr>
          <p:cNvSpPr>
            <a:spLocks noGrp="1"/>
          </p:cNvSpPr>
          <p:nvPr>
            <p:ph type="body" idx="1"/>
          </p:nvPr>
        </p:nvSpPr>
        <p:spPr>
          <a:xfrm>
            <a:off x="838200" y="193080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ECB59F-F55B-C245-6EF7-7927DD047F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1A67D-AF7D-41C3-BA95-17F253EEB5B8}" type="datetimeFigureOut">
              <a:rPr lang="en-GB" smtClean="0"/>
              <a:t>31/01/2024</a:t>
            </a:fld>
            <a:endParaRPr lang="en-GB"/>
          </a:p>
        </p:txBody>
      </p:sp>
      <p:sp>
        <p:nvSpPr>
          <p:cNvPr id="5" name="Footer Placeholder 4">
            <a:extLst>
              <a:ext uri="{FF2B5EF4-FFF2-40B4-BE49-F238E27FC236}">
                <a16:creationId xmlns:a16="http://schemas.microsoft.com/office/drawing/2014/main" id="{EDDFF84A-B2CB-F4E1-736B-74D65DBD7E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BC9D67F-7F4B-8DAE-069B-2194201BD5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67160-988D-4DCC-9DF3-E2E06B495E92}" type="slidenum">
              <a:rPr lang="en-GB" smtClean="0"/>
              <a:t>‹#›</a:t>
            </a:fld>
            <a:endParaRPr lang="en-GB"/>
          </a:p>
        </p:txBody>
      </p:sp>
      <p:pic>
        <p:nvPicPr>
          <p:cNvPr id="7" name="Imagine 1">
            <a:extLst>
              <a:ext uri="{FF2B5EF4-FFF2-40B4-BE49-F238E27FC236}">
                <a16:creationId xmlns:a16="http://schemas.microsoft.com/office/drawing/2014/main" id="{67DFDF76-61A5-1873-0C31-9E2BB679B91C}"/>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38200" y="53805"/>
            <a:ext cx="4788937" cy="806281"/>
          </a:xfrm>
          <a:prstGeom prst="rect">
            <a:avLst/>
          </a:prstGeom>
        </p:spPr>
      </p:pic>
    </p:spTree>
    <p:extLst>
      <p:ext uri="{BB962C8B-B14F-4D97-AF65-F5344CB8AC3E}">
        <p14:creationId xmlns:p14="http://schemas.microsoft.com/office/powerpoint/2010/main" val="3189276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muncii.ro/j33/index.php/ro/proiecte-programe/proiecte-pnrr/proiecte-pnrr-anunturi" TargetMode="External"/><Relationship Id="rId2" Type="http://schemas.openxmlformats.org/officeDocument/2006/relationships/hyperlink" Target="http://www.mmuncii.ro/j33/images/Documente/Transparenta/Ghidul_solicitantului_PNRR_necompetitiv_30052022.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6E8BF-98BA-97BA-C8BF-522C22318D27}"/>
              </a:ext>
            </a:extLst>
          </p:cNvPr>
          <p:cNvSpPr>
            <a:spLocks noGrp="1"/>
          </p:cNvSpPr>
          <p:nvPr>
            <p:ph type="ctrTitle"/>
          </p:nvPr>
        </p:nvSpPr>
        <p:spPr>
          <a:xfrm>
            <a:off x="2158481" y="1315615"/>
            <a:ext cx="6948196" cy="4697257"/>
          </a:xfrm>
        </p:spPr>
        <p:txBody>
          <a:bodyPr>
            <a:noAutofit/>
          </a:bodyPr>
          <a:lstStyle/>
          <a:p>
            <a:r>
              <a:rPr lang="ro-RO" sz="5400" dirty="0">
                <a:solidFill>
                  <a:schemeClr val="accent1"/>
                </a:solidFill>
                <a:latin typeface="Trebuchet MS" panose="020B0603020202020204" pitchFamily="34" charset="0"/>
              </a:rPr>
              <a:t>O</a:t>
            </a:r>
            <a:r>
              <a:rPr lang="it-IT" sz="5400" dirty="0">
                <a:solidFill>
                  <a:schemeClr val="accent1"/>
                </a:solidFill>
                <a:latin typeface="Trebuchet MS" panose="020B0603020202020204" pitchFamily="34" charset="0"/>
              </a:rPr>
              <a:t>portunit</a:t>
            </a:r>
            <a:r>
              <a:rPr lang="ro-RO" sz="5400" dirty="0">
                <a:solidFill>
                  <a:schemeClr val="accent1"/>
                </a:solidFill>
                <a:latin typeface="Trebuchet MS" panose="020B0603020202020204" pitchFamily="34" charset="0"/>
              </a:rPr>
              <a:t>ăț</a:t>
            </a:r>
            <a:r>
              <a:rPr lang="it-IT" sz="5400" dirty="0">
                <a:solidFill>
                  <a:schemeClr val="accent1"/>
                </a:solidFill>
                <a:latin typeface="Trebuchet MS" panose="020B0603020202020204" pitchFamily="34" charset="0"/>
              </a:rPr>
              <a:t>i de finan</a:t>
            </a:r>
            <a:r>
              <a:rPr lang="ro-RO" sz="5400" dirty="0">
                <a:solidFill>
                  <a:schemeClr val="accent1"/>
                </a:solidFill>
                <a:latin typeface="Trebuchet MS" panose="020B0603020202020204" pitchFamily="34" charset="0"/>
              </a:rPr>
              <a:t>ț</a:t>
            </a:r>
            <a:r>
              <a:rPr lang="it-IT" sz="5400" dirty="0">
                <a:solidFill>
                  <a:schemeClr val="accent1"/>
                </a:solidFill>
                <a:latin typeface="Trebuchet MS" panose="020B0603020202020204" pitchFamily="34" charset="0"/>
              </a:rPr>
              <a:t>are</a:t>
            </a:r>
            <a:r>
              <a:rPr lang="ro-RO" sz="5400" dirty="0">
                <a:solidFill>
                  <a:schemeClr val="accent1"/>
                </a:solidFill>
                <a:latin typeface="Trebuchet MS" panose="020B0603020202020204" pitchFamily="34" charset="0"/>
              </a:rPr>
              <a:t> a serviciilor sociale destinate persoanelor adulte cu dizabilități- PNRR</a:t>
            </a:r>
            <a:br>
              <a:rPr lang="ro-RO" sz="5400" dirty="0">
                <a:solidFill>
                  <a:schemeClr val="accent1"/>
                </a:solidFill>
                <a:latin typeface="Trebuchet MS" panose="020B0603020202020204" pitchFamily="34" charset="0"/>
              </a:rPr>
            </a:br>
            <a:r>
              <a:rPr lang="ro-RO" sz="2400" dirty="0">
                <a:solidFill>
                  <a:schemeClr val="accent1"/>
                </a:solidFill>
                <a:latin typeface="Trebuchet MS" panose="020B0603020202020204" pitchFamily="34" charset="0"/>
              </a:rPr>
              <a:t>p</a:t>
            </a:r>
            <a:r>
              <a:rPr lang="it-IT" sz="2400" dirty="0">
                <a:solidFill>
                  <a:schemeClr val="accent1"/>
                </a:solidFill>
                <a:latin typeface="Trebuchet MS" panose="020B0603020202020204" pitchFamily="34" charset="0"/>
              </a:rPr>
              <a:t>rezentare</a:t>
            </a:r>
            <a:endParaRPr lang="en-GB" sz="2400" dirty="0">
              <a:solidFill>
                <a:schemeClr val="accent1"/>
              </a:solidFill>
              <a:latin typeface="Trebuchet MS" panose="020B0603020202020204" pitchFamily="34" charset="0"/>
            </a:endParaRPr>
          </a:p>
        </p:txBody>
      </p:sp>
    </p:spTree>
    <p:extLst>
      <p:ext uri="{BB962C8B-B14F-4D97-AF65-F5344CB8AC3E}">
        <p14:creationId xmlns:p14="http://schemas.microsoft.com/office/powerpoint/2010/main" val="1589312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F8A30-1BEB-3908-CE75-58E4A1FE2551}"/>
              </a:ext>
            </a:extLst>
          </p:cNvPr>
          <p:cNvSpPr>
            <a:spLocks noGrp="1"/>
          </p:cNvSpPr>
          <p:nvPr>
            <p:ph type="title"/>
          </p:nvPr>
        </p:nvSpPr>
        <p:spPr>
          <a:xfrm>
            <a:off x="838200" y="924963"/>
            <a:ext cx="10283890" cy="875846"/>
          </a:xfrm>
        </p:spPr>
        <p:txBody>
          <a:bodyPr>
            <a:normAutofit fontScale="90000"/>
          </a:bodyPr>
          <a:lstStyle/>
          <a:p>
            <a:r>
              <a:rPr lang="en-GB" sz="3600" dirty="0" err="1">
                <a:solidFill>
                  <a:schemeClr val="accent1"/>
                </a:solidFill>
                <a:latin typeface="Trebuchet MS" panose="020B0603020202020204" pitchFamily="34" charset="0"/>
              </a:rPr>
              <a:t>Planul</a:t>
            </a:r>
            <a:r>
              <a:rPr lang="en-GB" sz="3600" dirty="0">
                <a:solidFill>
                  <a:schemeClr val="accent1"/>
                </a:solidFill>
                <a:latin typeface="Trebuchet MS" panose="020B0603020202020204" pitchFamily="34" charset="0"/>
              </a:rPr>
              <a:t> </a:t>
            </a:r>
            <a:r>
              <a:rPr lang="en-GB" sz="3600" dirty="0" err="1">
                <a:solidFill>
                  <a:schemeClr val="accent1"/>
                </a:solidFill>
                <a:latin typeface="Trebuchet MS" panose="020B0603020202020204" pitchFamily="34" charset="0"/>
              </a:rPr>
              <a:t>Național</a:t>
            </a:r>
            <a:r>
              <a:rPr lang="en-GB" sz="3600" dirty="0">
                <a:solidFill>
                  <a:schemeClr val="accent1"/>
                </a:solidFill>
                <a:latin typeface="Trebuchet MS" panose="020B0603020202020204" pitchFamily="34" charset="0"/>
              </a:rPr>
              <a:t> de </a:t>
            </a:r>
            <a:r>
              <a:rPr lang="en-GB" sz="3600" dirty="0" err="1">
                <a:solidFill>
                  <a:schemeClr val="accent1"/>
                </a:solidFill>
                <a:latin typeface="Trebuchet MS" panose="020B0603020202020204" pitchFamily="34" charset="0"/>
              </a:rPr>
              <a:t>Redresare</a:t>
            </a:r>
            <a:r>
              <a:rPr lang="en-GB" sz="3600" dirty="0">
                <a:solidFill>
                  <a:schemeClr val="accent1"/>
                </a:solidFill>
                <a:latin typeface="Trebuchet MS" panose="020B0603020202020204" pitchFamily="34" charset="0"/>
              </a:rPr>
              <a:t> </a:t>
            </a:r>
            <a:r>
              <a:rPr lang="en-GB" sz="3600" dirty="0" err="1">
                <a:solidFill>
                  <a:schemeClr val="accent1"/>
                </a:solidFill>
                <a:latin typeface="Trebuchet MS" panose="020B0603020202020204" pitchFamily="34" charset="0"/>
              </a:rPr>
              <a:t>și</a:t>
            </a:r>
            <a:r>
              <a:rPr lang="en-GB" sz="3600" dirty="0">
                <a:solidFill>
                  <a:schemeClr val="accent1"/>
                </a:solidFill>
                <a:latin typeface="Trebuchet MS" panose="020B0603020202020204" pitchFamily="34" charset="0"/>
              </a:rPr>
              <a:t> </a:t>
            </a:r>
            <a:r>
              <a:rPr lang="en-GB" sz="3600" dirty="0" err="1">
                <a:solidFill>
                  <a:schemeClr val="accent1"/>
                </a:solidFill>
                <a:latin typeface="Trebuchet MS" panose="020B0603020202020204" pitchFamily="34" charset="0"/>
              </a:rPr>
              <a:t>Reziliență</a:t>
            </a:r>
            <a:r>
              <a:rPr lang="en-GB" sz="3600" dirty="0">
                <a:solidFill>
                  <a:schemeClr val="accent1"/>
                </a:solidFill>
                <a:latin typeface="Trebuchet MS" panose="020B0603020202020204" pitchFamily="34" charset="0"/>
              </a:rPr>
              <a:t> (PNRR)</a:t>
            </a:r>
          </a:p>
        </p:txBody>
      </p:sp>
      <p:sp>
        <p:nvSpPr>
          <p:cNvPr id="3" name="Content Placeholder 2">
            <a:extLst>
              <a:ext uri="{FF2B5EF4-FFF2-40B4-BE49-F238E27FC236}">
                <a16:creationId xmlns:a16="http://schemas.microsoft.com/office/drawing/2014/main" id="{20E448CD-6E37-01F6-90F4-BD9AB953C781}"/>
              </a:ext>
            </a:extLst>
          </p:cNvPr>
          <p:cNvSpPr>
            <a:spLocks noGrp="1"/>
          </p:cNvSpPr>
          <p:nvPr>
            <p:ph idx="1"/>
          </p:nvPr>
        </p:nvSpPr>
        <p:spPr/>
        <p:txBody>
          <a:bodyPr>
            <a:normAutofit/>
          </a:bodyPr>
          <a:lstStyle/>
          <a:p>
            <a:endParaRPr lang="ro-RO" sz="3200" dirty="0">
              <a:latin typeface="Trebuchet MS" panose="020B0603020202020204" pitchFamily="34" charset="0"/>
            </a:endParaRPr>
          </a:p>
          <a:p>
            <a:endParaRPr lang="ro-RO" sz="3200" dirty="0">
              <a:latin typeface="Trebuchet MS" panose="020B0603020202020204" pitchFamily="34" charset="0"/>
            </a:endParaRPr>
          </a:p>
          <a:p>
            <a:r>
              <a:rPr lang="en-GB" sz="3200" dirty="0" err="1">
                <a:latin typeface="Trebuchet MS" panose="020B0603020202020204" pitchFamily="34" charset="0"/>
              </a:rPr>
              <a:t>selecție</a:t>
            </a:r>
            <a:r>
              <a:rPr lang="en-GB" sz="3200" dirty="0">
                <a:latin typeface="Trebuchet MS" panose="020B0603020202020204" pitchFamily="34" charset="0"/>
              </a:rPr>
              <a:t> </a:t>
            </a:r>
            <a:r>
              <a:rPr lang="en-GB" sz="3200" dirty="0" err="1">
                <a:latin typeface="Trebuchet MS" panose="020B0603020202020204" pitchFamily="34" charset="0"/>
              </a:rPr>
              <a:t>publică</a:t>
            </a:r>
            <a:r>
              <a:rPr lang="en-GB" sz="3200" dirty="0">
                <a:latin typeface="Trebuchet MS" panose="020B0603020202020204" pitchFamily="34" charset="0"/>
              </a:rPr>
              <a:t> de </a:t>
            </a:r>
            <a:r>
              <a:rPr lang="en-GB" sz="3200" dirty="0" err="1">
                <a:latin typeface="Trebuchet MS" panose="020B0603020202020204" pitchFamily="34" charset="0"/>
              </a:rPr>
              <a:t>proiecte</a:t>
            </a:r>
            <a:r>
              <a:rPr lang="en-GB" sz="3200" dirty="0">
                <a:latin typeface="Trebuchet MS" panose="020B0603020202020204" pitchFamily="34" charset="0"/>
              </a:rPr>
              <a:t> competitive</a:t>
            </a:r>
            <a:endParaRPr lang="ro-RO" sz="3200" dirty="0">
              <a:latin typeface="Trebuchet MS" panose="020B0603020202020204" pitchFamily="34" charset="0"/>
            </a:endParaRPr>
          </a:p>
          <a:p>
            <a:r>
              <a:rPr lang="en-GB" sz="3200" dirty="0" err="1">
                <a:latin typeface="Trebuchet MS" panose="020B0603020202020204" pitchFamily="34" charset="0"/>
              </a:rPr>
              <a:t>Ghid</a:t>
            </a:r>
            <a:r>
              <a:rPr lang="en-GB" sz="3200" dirty="0">
                <a:latin typeface="Trebuchet MS" panose="020B0603020202020204" pitchFamily="34" charset="0"/>
              </a:rPr>
              <a:t> </a:t>
            </a:r>
            <a:r>
              <a:rPr lang="en-GB" sz="3200" dirty="0" err="1">
                <a:latin typeface="Trebuchet MS" panose="020B0603020202020204" pitchFamily="34" charset="0"/>
              </a:rPr>
              <a:t>în</a:t>
            </a:r>
            <a:r>
              <a:rPr lang="en-GB" sz="3200" dirty="0">
                <a:latin typeface="Trebuchet MS" panose="020B0603020202020204" pitchFamily="34" charset="0"/>
              </a:rPr>
              <a:t> </a:t>
            </a:r>
            <a:r>
              <a:rPr lang="ro-RO" sz="3200" dirty="0">
                <a:latin typeface="Trebuchet MS" panose="020B0603020202020204" pitchFamily="34" charset="0"/>
              </a:rPr>
              <a:t>procedură de publicare și consultare</a:t>
            </a:r>
          </a:p>
          <a:p>
            <a:endParaRPr lang="ro-RO" sz="3200" dirty="0">
              <a:latin typeface="Trebuchet MS" panose="020B0603020202020204" pitchFamily="34" charset="0"/>
            </a:endParaRPr>
          </a:p>
        </p:txBody>
      </p:sp>
    </p:spTree>
    <p:extLst>
      <p:ext uri="{BB962C8B-B14F-4D97-AF65-F5344CB8AC3E}">
        <p14:creationId xmlns:p14="http://schemas.microsoft.com/office/powerpoint/2010/main" val="4096040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tăText 2">
            <a:extLst>
              <a:ext uri="{FF2B5EF4-FFF2-40B4-BE49-F238E27FC236}">
                <a16:creationId xmlns:a16="http://schemas.microsoft.com/office/drawing/2014/main" id="{1374AC1D-6DC1-1F82-9C2C-CAD786193A5B}"/>
              </a:ext>
            </a:extLst>
          </p:cNvPr>
          <p:cNvSpPr txBox="1"/>
          <p:nvPr/>
        </p:nvSpPr>
        <p:spPr>
          <a:xfrm>
            <a:off x="987056" y="2021314"/>
            <a:ext cx="10217887" cy="2554545"/>
          </a:xfrm>
          <a:prstGeom prst="rect">
            <a:avLst/>
          </a:prstGeom>
          <a:noFill/>
        </p:spPr>
        <p:txBody>
          <a:bodyPr wrap="square">
            <a:spAutoFit/>
          </a:bodyPr>
          <a:lstStyle/>
          <a:p>
            <a:r>
              <a:rPr lang="ro-RO" sz="3200" dirty="0">
                <a:latin typeface="Trebuchet MS" panose="020B0603020202020204" pitchFamily="34" charset="0"/>
                <a:ea typeface="+mj-ea"/>
                <a:cs typeface="+mj-cs"/>
              </a:rPr>
              <a:t>Propunere calendar estimativ</a:t>
            </a:r>
          </a:p>
          <a:p>
            <a:pPr marL="457200" indent="-457200">
              <a:buFont typeface="Wingdings" panose="05000000000000000000" pitchFamily="2" charset="2"/>
              <a:buChar char="Ø"/>
            </a:pPr>
            <a:r>
              <a:rPr lang="ro-RO" sz="3200" dirty="0">
                <a:latin typeface="Trebuchet MS" panose="020B0603020202020204" pitchFamily="34" charset="0"/>
                <a:ea typeface="+mj-ea"/>
                <a:cs typeface="+mj-cs"/>
              </a:rPr>
              <a:t>Lansare apel – 15 februarie 2024</a:t>
            </a:r>
          </a:p>
          <a:p>
            <a:pPr marL="457200" indent="-457200">
              <a:buFont typeface="Wingdings" panose="05000000000000000000" pitchFamily="2" charset="2"/>
              <a:buChar char="Ø"/>
            </a:pPr>
            <a:r>
              <a:rPr lang="ro-RO" sz="3200" dirty="0">
                <a:latin typeface="Trebuchet MS" panose="020B0603020202020204" pitchFamily="34" charset="0"/>
                <a:ea typeface="+mj-ea"/>
                <a:cs typeface="+mj-cs"/>
              </a:rPr>
              <a:t>Depunere proiecte – 01 martie – 30 aprilie 2024</a:t>
            </a:r>
          </a:p>
          <a:p>
            <a:pPr marL="457200" indent="-457200">
              <a:buFont typeface="Wingdings" panose="05000000000000000000" pitchFamily="2" charset="2"/>
              <a:buChar char="Ø"/>
            </a:pPr>
            <a:r>
              <a:rPr lang="ro-RO" sz="3200" dirty="0">
                <a:latin typeface="Trebuchet MS" panose="020B0603020202020204" pitchFamily="34" charset="0"/>
                <a:ea typeface="+mj-ea"/>
                <a:cs typeface="+mj-cs"/>
              </a:rPr>
              <a:t>Evaluare proiecte – 7 mai – 14 iunie 2024</a:t>
            </a:r>
          </a:p>
          <a:p>
            <a:pPr marL="457200" indent="-457200">
              <a:buFont typeface="Wingdings" panose="05000000000000000000" pitchFamily="2" charset="2"/>
              <a:buChar char="Ø"/>
            </a:pPr>
            <a:r>
              <a:rPr lang="ro-RO" sz="3200" dirty="0">
                <a:latin typeface="Trebuchet MS" panose="020B0603020202020204" pitchFamily="34" charset="0"/>
                <a:ea typeface="+mj-ea"/>
                <a:cs typeface="+mj-cs"/>
              </a:rPr>
              <a:t>Semnare contracte – 17 </a:t>
            </a:r>
            <a:r>
              <a:rPr lang="ro-RO" sz="3200" dirty="0" err="1">
                <a:latin typeface="Trebuchet MS" panose="020B0603020202020204" pitchFamily="34" charset="0"/>
                <a:ea typeface="+mj-ea"/>
                <a:cs typeface="+mj-cs"/>
              </a:rPr>
              <a:t>unie</a:t>
            </a:r>
            <a:r>
              <a:rPr lang="ro-RO" sz="3200" dirty="0">
                <a:latin typeface="Trebuchet MS" panose="020B0603020202020204" pitchFamily="34" charset="0"/>
                <a:ea typeface="+mj-ea"/>
                <a:cs typeface="+mj-cs"/>
              </a:rPr>
              <a:t>- 28 iunie 2024</a:t>
            </a:r>
            <a:endParaRPr lang="en-US" sz="3200" dirty="0">
              <a:latin typeface="Trebuchet MS" panose="020B0603020202020204" pitchFamily="34" charset="0"/>
              <a:ea typeface="+mj-ea"/>
              <a:cs typeface="+mj-cs"/>
            </a:endParaRPr>
          </a:p>
        </p:txBody>
      </p:sp>
    </p:spTree>
    <p:extLst>
      <p:ext uri="{BB962C8B-B14F-4D97-AF65-F5344CB8AC3E}">
        <p14:creationId xmlns:p14="http://schemas.microsoft.com/office/powerpoint/2010/main" val="1145553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F8A30-1BEB-3908-CE75-58E4A1FE2551}"/>
              </a:ext>
            </a:extLst>
          </p:cNvPr>
          <p:cNvSpPr>
            <a:spLocks noGrp="1"/>
          </p:cNvSpPr>
          <p:nvPr>
            <p:ph type="title"/>
          </p:nvPr>
        </p:nvSpPr>
        <p:spPr>
          <a:xfrm>
            <a:off x="838200" y="924963"/>
            <a:ext cx="10283890" cy="750662"/>
          </a:xfrm>
        </p:spPr>
        <p:txBody>
          <a:bodyPr>
            <a:normAutofit/>
          </a:bodyPr>
          <a:lstStyle/>
          <a:p>
            <a:r>
              <a:rPr lang="ro-RO" sz="3600" dirty="0">
                <a:solidFill>
                  <a:schemeClr val="accent1"/>
                </a:solidFill>
                <a:latin typeface="Trebuchet MS" panose="020B0603020202020204" pitchFamily="34" charset="0"/>
              </a:rPr>
              <a:t>Autoritatea </a:t>
            </a:r>
            <a:r>
              <a:rPr lang="en-GB" sz="3600" dirty="0" err="1">
                <a:solidFill>
                  <a:schemeClr val="accent1"/>
                </a:solidFill>
                <a:latin typeface="Trebuchet MS" panose="020B0603020202020204" pitchFamily="34" charset="0"/>
              </a:rPr>
              <a:t>finanţatoare</a:t>
            </a:r>
            <a:endParaRPr lang="en-GB" sz="3600" dirty="0">
              <a:solidFill>
                <a:schemeClr val="accent1"/>
              </a:solidFill>
              <a:latin typeface="Trebuchet MS" panose="020B0603020202020204" pitchFamily="34" charset="0"/>
            </a:endParaRPr>
          </a:p>
        </p:txBody>
      </p:sp>
      <p:sp>
        <p:nvSpPr>
          <p:cNvPr id="3" name="Content Placeholder 2">
            <a:extLst>
              <a:ext uri="{FF2B5EF4-FFF2-40B4-BE49-F238E27FC236}">
                <a16:creationId xmlns:a16="http://schemas.microsoft.com/office/drawing/2014/main" id="{20E448CD-6E37-01F6-90F4-BD9AB953C781}"/>
              </a:ext>
            </a:extLst>
          </p:cNvPr>
          <p:cNvSpPr>
            <a:spLocks noGrp="1"/>
          </p:cNvSpPr>
          <p:nvPr>
            <p:ph idx="1"/>
          </p:nvPr>
        </p:nvSpPr>
        <p:spPr>
          <a:xfrm>
            <a:off x="838200" y="1584251"/>
            <a:ext cx="10515600" cy="1073889"/>
          </a:xfrm>
        </p:spPr>
        <p:txBody>
          <a:bodyPr>
            <a:normAutofit/>
          </a:bodyPr>
          <a:lstStyle/>
          <a:p>
            <a:pPr marL="0" indent="0" algn="just">
              <a:buNone/>
            </a:pPr>
            <a:r>
              <a:rPr lang="ro-RO" sz="3200" dirty="0">
                <a:latin typeface="Trebuchet MS" panose="020B0603020202020204" pitchFamily="34" charset="0"/>
              </a:rPr>
              <a:t>Ministerul Muncii si Solidarității Sociale</a:t>
            </a:r>
          </a:p>
        </p:txBody>
      </p:sp>
      <p:sp>
        <p:nvSpPr>
          <p:cNvPr id="4" name="Title 1">
            <a:extLst>
              <a:ext uri="{FF2B5EF4-FFF2-40B4-BE49-F238E27FC236}">
                <a16:creationId xmlns:a16="http://schemas.microsoft.com/office/drawing/2014/main" id="{F378132E-13B5-B877-91CD-D2D657D38540}"/>
              </a:ext>
            </a:extLst>
          </p:cNvPr>
          <p:cNvSpPr txBox="1">
            <a:spLocks/>
          </p:cNvSpPr>
          <p:nvPr/>
        </p:nvSpPr>
        <p:spPr>
          <a:xfrm>
            <a:off x="838200" y="2488019"/>
            <a:ext cx="10436290" cy="94098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3600" b="0" i="0" u="none" strike="noStrike" kern="1200" cap="none" spc="0" normalizeH="0" baseline="0" noProof="0" dirty="0">
                <a:ln>
                  <a:noFill/>
                </a:ln>
                <a:solidFill>
                  <a:srgbClr val="4472C4"/>
                </a:solidFill>
                <a:effectLst/>
                <a:uLnTx/>
                <a:uFillTx/>
                <a:latin typeface="Trebuchet MS" panose="020B0603020202020204" pitchFamily="34" charset="0"/>
                <a:ea typeface="+mj-ea"/>
                <a:cs typeface="+mj-cs"/>
              </a:rPr>
              <a:t>Obiectul c</a:t>
            </a:r>
            <a:r>
              <a:rPr kumimoji="0" lang="ro-RO" sz="3600" b="0" i="0" u="none" strike="noStrike" kern="1200" cap="none" spc="0" normalizeH="0" baseline="0" noProof="0" dirty="0" err="1">
                <a:ln>
                  <a:noFill/>
                </a:ln>
                <a:solidFill>
                  <a:srgbClr val="4472C4"/>
                </a:solidFill>
                <a:effectLst/>
                <a:uLnTx/>
                <a:uFillTx/>
                <a:latin typeface="Trebuchet MS" panose="020B0603020202020204" pitchFamily="34" charset="0"/>
                <a:ea typeface="+mj-ea"/>
                <a:cs typeface="+mj-cs"/>
              </a:rPr>
              <a:t>ontractului</a:t>
            </a:r>
            <a:r>
              <a:rPr kumimoji="0" lang="it-IT" sz="3600" b="0" i="0" u="none" strike="noStrike" kern="1200" cap="none" spc="0" normalizeH="0" baseline="0" noProof="0" dirty="0">
                <a:ln>
                  <a:noFill/>
                </a:ln>
                <a:solidFill>
                  <a:srgbClr val="4472C4"/>
                </a:solidFill>
                <a:effectLst/>
                <a:uLnTx/>
                <a:uFillTx/>
                <a:latin typeface="Trebuchet MS" panose="020B0603020202020204" pitchFamily="34" charset="0"/>
                <a:ea typeface="+mj-ea"/>
                <a:cs typeface="+mj-cs"/>
              </a:rPr>
              <a:t> de finanţare nerambursabilă </a:t>
            </a:r>
            <a:endParaRPr kumimoji="0" lang="en-GB" sz="3600" b="0" i="0" u="none" strike="noStrike" kern="1200" cap="none" spc="0" normalizeH="0" baseline="0" noProof="0" dirty="0">
              <a:ln>
                <a:noFill/>
              </a:ln>
              <a:solidFill>
                <a:srgbClr val="4472C4"/>
              </a:solidFill>
              <a:effectLst/>
              <a:uLnTx/>
              <a:uFillTx/>
              <a:latin typeface="Trebuchet MS" panose="020B0603020202020204" pitchFamily="34" charset="0"/>
              <a:ea typeface="+mj-ea"/>
              <a:cs typeface="+mj-cs"/>
            </a:endParaRPr>
          </a:p>
        </p:txBody>
      </p:sp>
      <p:sp>
        <p:nvSpPr>
          <p:cNvPr id="5" name="Content Placeholder 2">
            <a:extLst>
              <a:ext uri="{FF2B5EF4-FFF2-40B4-BE49-F238E27FC236}">
                <a16:creationId xmlns:a16="http://schemas.microsoft.com/office/drawing/2014/main" id="{083CB227-3A12-FC7B-9814-0EB411E6B487}"/>
              </a:ext>
            </a:extLst>
          </p:cNvPr>
          <p:cNvSpPr txBox="1">
            <a:spLocks/>
          </p:cNvSpPr>
          <p:nvPr/>
        </p:nvSpPr>
        <p:spPr>
          <a:xfrm>
            <a:off x="838200" y="3317429"/>
            <a:ext cx="10515600" cy="26156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ro-RO" sz="3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p:txBody>
      </p:sp>
      <p:sp>
        <p:nvSpPr>
          <p:cNvPr id="7" name="CasetăText 6">
            <a:extLst>
              <a:ext uri="{FF2B5EF4-FFF2-40B4-BE49-F238E27FC236}">
                <a16:creationId xmlns:a16="http://schemas.microsoft.com/office/drawing/2014/main" id="{1ADD6523-A2B5-2033-5FEF-54114CE4DF61}"/>
              </a:ext>
            </a:extLst>
          </p:cNvPr>
          <p:cNvSpPr txBox="1"/>
          <p:nvPr/>
        </p:nvSpPr>
        <p:spPr>
          <a:xfrm>
            <a:off x="838200" y="3317428"/>
            <a:ext cx="10134600" cy="3046988"/>
          </a:xfrm>
          <a:prstGeom prst="rect">
            <a:avLst/>
          </a:prstGeom>
          <a:noFill/>
        </p:spPr>
        <p:txBody>
          <a:bodyPr wrap="square">
            <a:spAutoFit/>
          </a:bodyPr>
          <a:lstStyle/>
          <a:p>
            <a:r>
              <a:rPr lang="en-US" sz="3200" b="1" dirty="0" err="1"/>
              <a:t>Dezvoltarea</a:t>
            </a:r>
            <a:r>
              <a:rPr lang="en-US" sz="3200" dirty="0"/>
              <a:t> </a:t>
            </a:r>
            <a:r>
              <a:rPr lang="en-US" sz="3200" dirty="0" err="1"/>
              <a:t>infrastructurii</a:t>
            </a:r>
            <a:r>
              <a:rPr lang="en-US" sz="3200" dirty="0"/>
              <a:t> </a:t>
            </a:r>
            <a:r>
              <a:rPr lang="en-US" sz="3200" dirty="0" err="1"/>
              <a:t>sociale</a:t>
            </a:r>
            <a:r>
              <a:rPr lang="en-US" sz="3200" dirty="0"/>
              <a:t> </a:t>
            </a:r>
            <a:r>
              <a:rPr lang="en-US" sz="3200" dirty="0" err="1"/>
              <a:t>pentru</a:t>
            </a:r>
            <a:r>
              <a:rPr lang="en-US" sz="3200" dirty="0"/>
              <a:t> </a:t>
            </a:r>
            <a:r>
              <a:rPr lang="en-US" sz="3200" dirty="0" err="1"/>
              <a:t>persoanele</a:t>
            </a:r>
            <a:r>
              <a:rPr lang="en-US" sz="3200" dirty="0"/>
              <a:t> cu </a:t>
            </a:r>
            <a:r>
              <a:rPr lang="en-US" sz="3200" dirty="0" err="1"/>
              <a:t>dizabilități</a:t>
            </a:r>
            <a:r>
              <a:rPr lang="en-US" sz="3200" dirty="0"/>
              <a:t> din </a:t>
            </a:r>
            <a:r>
              <a:rPr lang="en-US" sz="3200" dirty="0" err="1"/>
              <a:t>cadrul</a:t>
            </a:r>
            <a:r>
              <a:rPr lang="en-US" sz="3200" dirty="0"/>
              <a:t> </a:t>
            </a:r>
            <a:r>
              <a:rPr lang="en-US" sz="3200" dirty="0" err="1"/>
              <a:t>punctului</a:t>
            </a:r>
            <a:r>
              <a:rPr lang="en-US" sz="3200" dirty="0"/>
              <a:t> I2.Reabilitarea/</a:t>
            </a:r>
            <a:r>
              <a:rPr lang="en-US" sz="3200" dirty="0" err="1"/>
              <a:t>renovarea</a:t>
            </a:r>
            <a:r>
              <a:rPr lang="en-US" sz="3200" dirty="0"/>
              <a:t> </a:t>
            </a:r>
            <a:r>
              <a:rPr lang="en-US" sz="3200" dirty="0" err="1"/>
              <a:t>și</a:t>
            </a:r>
            <a:r>
              <a:rPr lang="en-US" sz="3200" dirty="0"/>
              <a:t> </a:t>
            </a:r>
            <a:r>
              <a:rPr lang="en-US" sz="3200" dirty="0" err="1"/>
              <a:t>dezvoltarea</a:t>
            </a:r>
            <a:r>
              <a:rPr lang="en-US" sz="3200" dirty="0"/>
              <a:t> </a:t>
            </a:r>
            <a:r>
              <a:rPr lang="en-US" sz="3200" dirty="0" err="1"/>
              <a:t>infrastructurii</a:t>
            </a:r>
            <a:r>
              <a:rPr lang="en-US" sz="3200" dirty="0"/>
              <a:t> </a:t>
            </a:r>
            <a:r>
              <a:rPr lang="en-US" sz="3200" dirty="0" err="1"/>
              <a:t>sociale</a:t>
            </a:r>
            <a:r>
              <a:rPr lang="en-US" sz="3200" dirty="0"/>
              <a:t> </a:t>
            </a:r>
            <a:r>
              <a:rPr lang="en-US" sz="3200" dirty="0" err="1"/>
              <a:t>pentru</a:t>
            </a:r>
            <a:r>
              <a:rPr lang="en-US" sz="3200" dirty="0"/>
              <a:t> </a:t>
            </a:r>
            <a:r>
              <a:rPr lang="en-US" sz="3200" dirty="0" err="1"/>
              <a:t>persoanele</a:t>
            </a:r>
            <a:r>
              <a:rPr lang="en-US" sz="3200" dirty="0"/>
              <a:t> cu </a:t>
            </a:r>
            <a:r>
              <a:rPr lang="en-US" sz="3200" dirty="0" err="1"/>
              <a:t>dizabilități</a:t>
            </a:r>
            <a:r>
              <a:rPr lang="en-US" sz="3200" dirty="0"/>
              <a:t> al </a:t>
            </a:r>
            <a:r>
              <a:rPr lang="en-US" sz="3200" dirty="0" err="1"/>
              <a:t>Pilonului</a:t>
            </a:r>
            <a:r>
              <a:rPr lang="en-US" sz="3200" dirty="0"/>
              <a:t> V </a:t>
            </a:r>
            <a:r>
              <a:rPr lang="en-US" sz="3200" dirty="0" err="1"/>
              <a:t>Sănătate</a:t>
            </a:r>
            <a:r>
              <a:rPr lang="en-US" sz="3200" dirty="0"/>
              <a:t>, precum </a:t>
            </a:r>
            <a:r>
              <a:rPr lang="en-US" sz="3200" dirty="0" err="1"/>
              <a:t>și</a:t>
            </a:r>
            <a:r>
              <a:rPr lang="en-US" sz="3200" dirty="0"/>
              <a:t> </a:t>
            </a:r>
            <a:r>
              <a:rPr lang="en-US" sz="3200" dirty="0" err="1"/>
              <a:t>reziliență</a:t>
            </a:r>
            <a:r>
              <a:rPr lang="en-US" sz="3200" dirty="0"/>
              <a:t>  </a:t>
            </a:r>
            <a:r>
              <a:rPr lang="en-US" sz="3200" dirty="0" err="1"/>
              <a:t>economică</a:t>
            </a:r>
            <a:r>
              <a:rPr lang="en-US" sz="3200" dirty="0"/>
              <a:t>, </a:t>
            </a:r>
            <a:r>
              <a:rPr lang="en-US" sz="3200" dirty="0" err="1"/>
              <a:t>socială</a:t>
            </a:r>
            <a:r>
              <a:rPr lang="en-US" sz="3200" dirty="0"/>
              <a:t> </a:t>
            </a:r>
            <a:r>
              <a:rPr lang="en-US" sz="3200" dirty="0" err="1"/>
              <a:t>și</a:t>
            </a:r>
            <a:r>
              <a:rPr lang="en-US" sz="3200" dirty="0"/>
              <a:t> </a:t>
            </a:r>
            <a:r>
              <a:rPr lang="en-US" sz="3200" dirty="0" err="1"/>
              <a:t>instituțională</a:t>
            </a:r>
            <a:r>
              <a:rPr lang="en-US" sz="3200" dirty="0"/>
              <a:t> al </a:t>
            </a:r>
            <a:r>
              <a:rPr lang="en-US" sz="3200" dirty="0" err="1"/>
              <a:t>Planului</a:t>
            </a:r>
            <a:r>
              <a:rPr lang="en-US" sz="3200" dirty="0"/>
              <a:t> </a:t>
            </a:r>
            <a:r>
              <a:rPr lang="en-US" sz="3200" dirty="0" err="1"/>
              <a:t>Național</a:t>
            </a:r>
            <a:r>
              <a:rPr lang="en-US" sz="3200" dirty="0"/>
              <a:t> de </a:t>
            </a:r>
            <a:r>
              <a:rPr lang="en-US" sz="3200" dirty="0" err="1"/>
              <a:t>Redresare</a:t>
            </a:r>
            <a:r>
              <a:rPr lang="en-US" sz="3200" dirty="0"/>
              <a:t> </a:t>
            </a:r>
            <a:r>
              <a:rPr lang="en-US" sz="3200" dirty="0" err="1"/>
              <a:t>și</a:t>
            </a:r>
            <a:r>
              <a:rPr lang="en-US" sz="3200" dirty="0"/>
              <a:t> </a:t>
            </a:r>
            <a:r>
              <a:rPr lang="en-US" sz="3200" dirty="0" err="1"/>
              <a:t>Reziliență</a:t>
            </a:r>
            <a:r>
              <a:rPr lang="en-US" sz="3200" dirty="0"/>
              <a:t>.</a:t>
            </a:r>
          </a:p>
        </p:txBody>
      </p:sp>
    </p:spTree>
    <p:extLst>
      <p:ext uri="{BB962C8B-B14F-4D97-AF65-F5344CB8AC3E}">
        <p14:creationId xmlns:p14="http://schemas.microsoft.com/office/powerpoint/2010/main" val="1256476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F8A30-1BEB-3908-CE75-58E4A1FE2551}"/>
              </a:ext>
            </a:extLst>
          </p:cNvPr>
          <p:cNvSpPr>
            <a:spLocks noGrp="1"/>
          </p:cNvSpPr>
          <p:nvPr>
            <p:ph type="title"/>
          </p:nvPr>
        </p:nvSpPr>
        <p:spPr>
          <a:xfrm>
            <a:off x="838200" y="924963"/>
            <a:ext cx="10283890" cy="875846"/>
          </a:xfrm>
        </p:spPr>
        <p:txBody>
          <a:bodyPr>
            <a:normAutofit/>
          </a:bodyPr>
          <a:lstStyle/>
          <a:p>
            <a:r>
              <a:rPr lang="en-GB" sz="3600" dirty="0">
                <a:solidFill>
                  <a:schemeClr val="accent1"/>
                </a:solidFill>
                <a:latin typeface="Trebuchet MS" panose="020B0603020202020204" pitchFamily="34" charset="0"/>
              </a:rPr>
              <a:t>Suma </a:t>
            </a:r>
            <a:r>
              <a:rPr lang="en-GB" sz="3600" dirty="0" err="1">
                <a:solidFill>
                  <a:schemeClr val="accent1"/>
                </a:solidFill>
                <a:latin typeface="Trebuchet MS" panose="020B0603020202020204" pitchFamily="34" charset="0"/>
              </a:rPr>
              <a:t>alocată</a:t>
            </a:r>
            <a:r>
              <a:rPr lang="en-GB" sz="3600" dirty="0">
                <a:solidFill>
                  <a:schemeClr val="accent1"/>
                </a:solidFill>
                <a:latin typeface="Trebuchet MS" panose="020B0603020202020204" pitchFamily="34" charset="0"/>
              </a:rPr>
              <a:t> </a:t>
            </a:r>
            <a:r>
              <a:rPr lang="en-GB" sz="3600" dirty="0" err="1">
                <a:solidFill>
                  <a:schemeClr val="accent1"/>
                </a:solidFill>
                <a:latin typeface="Trebuchet MS" panose="020B0603020202020204" pitchFamily="34" charset="0"/>
              </a:rPr>
              <a:t>pentru</a:t>
            </a:r>
            <a:r>
              <a:rPr lang="en-GB" sz="3600" dirty="0">
                <a:solidFill>
                  <a:schemeClr val="accent1"/>
                </a:solidFill>
                <a:latin typeface="Trebuchet MS" panose="020B0603020202020204" pitchFamily="34" charset="0"/>
              </a:rPr>
              <a:t> </a:t>
            </a:r>
            <a:r>
              <a:rPr lang="en-GB" sz="3600" dirty="0" err="1">
                <a:solidFill>
                  <a:schemeClr val="accent1"/>
                </a:solidFill>
                <a:latin typeface="Trebuchet MS" panose="020B0603020202020204" pitchFamily="34" charset="0"/>
              </a:rPr>
              <a:t>sesiunea</a:t>
            </a:r>
            <a:r>
              <a:rPr lang="en-GB" sz="3600" dirty="0">
                <a:solidFill>
                  <a:schemeClr val="accent1"/>
                </a:solidFill>
                <a:latin typeface="Trebuchet MS" panose="020B0603020202020204" pitchFamily="34" charset="0"/>
              </a:rPr>
              <a:t> de </a:t>
            </a:r>
            <a:r>
              <a:rPr lang="en-GB" sz="3600" dirty="0" err="1">
                <a:solidFill>
                  <a:schemeClr val="accent1"/>
                </a:solidFill>
                <a:latin typeface="Trebuchet MS" panose="020B0603020202020204" pitchFamily="34" charset="0"/>
              </a:rPr>
              <a:t>finanţare</a:t>
            </a:r>
            <a:endParaRPr lang="en-GB" sz="3600" dirty="0">
              <a:solidFill>
                <a:schemeClr val="accent1"/>
              </a:solidFill>
              <a:latin typeface="Trebuchet MS" panose="020B0603020202020204" pitchFamily="34" charset="0"/>
            </a:endParaRPr>
          </a:p>
        </p:txBody>
      </p:sp>
      <p:sp>
        <p:nvSpPr>
          <p:cNvPr id="3" name="Content Placeholder 2">
            <a:extLst>
              <a:ext uri="{FF2B5EF4-FFF2-40B4-BE49-F238E27FC236}">
                <a16:creationId xmlns:a16="http://schemas.microsoft.com/office/drawing/2014/main" id="{20E448CD-6E37-01F6-90F4-BD9AB953C781}"/>
              </a:ext>
            </a:extLst>
          </p:cNvPr>
          <p:cNvSpPr>
            <a:spLocks noGrp="1"/>
          </p:cNvSpPr>
          <p:nvPr>
            <p:ph idx="1"/>
          </p:nvPr>
        </p:nvSpPr>
        <p:spPr>
          <a:xfrm>
            <a:off x="838200" y="1800809"/>
            <a:ext cx="10515600" cy="719107"/>
          </a:xfrm>
        </p:spPr>
        <p:txBody>
          <a:bodyPr>
            <a:normAutofit fontScale="85000" lnSpcReduction="10000"/>
          </a:bodyPr>
          <a:lstStyle/>
          <a:p>
            <a:pPr>
              <a:buFont typeface="Wingdings" panose="05000000000000000000" pitchFamily="2" charset="2"/>
              <a:buChar char="Ø"/>
            </a:pPr>
            <a:r>
              <a:rPr lang="ro-RO" sz="3200" dirty="0">
                <a:latin typeface="Trebuchet MS" panose="020B0603020202020204" pitchFamily="34" charset="0"/>
              </a:rPr>
              <a:t> Buget estimativ – 25.405.191,84 euro (125.062.137,86  lei)</a:t>
            </a:r>
          </a:p>
          <a:p>
            <a:pPr marL="0" indent="0">
              <a:buNone/>
            </a:pPr>
            <a:endParaRPr lang="ro-RO" sz="3600" dirty="0">
              <a:latin typeface="Trebuchet MS" panose="020B0603020202020204" pitchFamily="34" charset="0"/>
            </a:endParaRPr>
          </a:p>
          <a:p>
            <a:pPr marL="0" indent="0">
              <a:buNone/>
            </a:pPr>
            <a:endParaRPr lang="ro-RO" sz="3600" dirty="0">
              <a:latin typeface="Trebuchet MS" panose="020B0603020202020204" pitchFamily="34" charset="0"/>
            </a:endParaRPr>
          </a:p>
        </p:txBody>
      </p:sp>
      <p:graphicFrame>
        <p:nvGraphicFramePr>
          <p:cNvPr id="9" name="Tabel 9">
            <a:extLst>
              <a:ext uri="{FF2B5EF4-FFF2-40B4-BE49-F238E27FC236}">
                <a16:creationId xmlns:a16="http://schemas.microsoft.com/office/drawing/2014/main" id="{318F6FB7-32F9-F8D8-13ED-305D79BDB467}"/>
              </a:ext>
            </a:extLst>
          </p:cNvPr>
          <p:cNvGraphicFramePr>
            <a:graphicFrameLocks noGrp="1"/>
          </p:cNvGraphicFramePr>
          <p:nvPr>
            <p:extLst>
              <p:ext uri="{D42A27DB-BD31-4B8C-83A1-F6EECF244321}">
                <p14:modId xmlns:p14="http://schemas.microsoft.com/office/powerpoint/2010/main" val="2168210013"/>
              </p:ext>
            </p:extLst>
          </p:nvPr>
        </p:nvGraphicFramePr>
        <p:xfrm>
          <a:off x="1063256" y="3913674"/>
          <a:ext cx="9218428" cy="2350580"/>
        </p:xfrm>
        <a:graphic>
          <a:graphicData uri="http://schemas.openxmlformats.org/drawingml/2006/table">
            <a:tbl>
              <a:tblPr firstRow="1" bandRow="1">
                <a:tableStyleId>{5C22544A-7EE6-4342-B048-85BDC9FD1C3A}</a:tableStyleId>
              </a:tblPr>
              <a:tblGrid>
                <a:gridCol w="4626520">
                  <a:extLst>
                    <a:ext uri="{9D8B030D-6E8A-4147-A177-3AD203B41FA5}">
                      <a16:colId xmlns:a16="http://schemas.microsoft.com/office/drawing/2014/main" val="989113233"/>
                    </a:ext>
                  </a:extLst>
                </a:gridCol>
                <a:gridCol w="4591908">
                  <a:extLst>
                    <a:ext uri="{9D8B030D-6E8A-4147-A177-3AD203B41FA5}">
                      <a16:colId xmlns:a16="http://schemas.microsoft.com/office/drawing/2014/main" val="1428757858"/>
                    </a:ext>
                  </a:extLst>
                </a:gridCol>
              </a:tblGrid>
              <a:tr h="422421">
                <a:tc>
                  <a:txBody>
                    <a:bodyPr/>
                    <a:lstStyle/>
                    <a:p>
                      <a:pPr algn="just">
                        <a:lnSpc>
                          <a:spcPct val="150000"/>
                        </a:lnSpc>
                      </a:pPr>
                      <a:r>
                        <a:rPr lang="ro-RO" sz="2000" dirty="0">
                          <a:effectLst/>
                          <a:latin typeface="Trebuchet MS" panose="020B0603020202020204" pitchFamily="34" charset="0"/>
                          <a:ea typeface="Times New Roman" panose="02020603050405020304" pitchFamily="18" charset="0"/>
                        </a:rPr>
                        <a:t>Tip serviciu social</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pPr>
                      <a:r>
                        <a:rPr lang="ro-RO" sz="2000" dirty="0">
                          <a:effectLst/>
                          <a:latin typeface="Trebuchet MS" panose="020B0603020202020204" pitchFamily="34" charset="0"/>
                          <a:ea typeface="Times New Roman" panose="02020603050405020304" pitchFamily="18" charset="0"/>
                        </a:rPr>
                        <a:t>Valoarea finanțării acordate / serviciu ~ (lei)</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34502469"/>
                  </a:ext>
                </a:extLst>
              </a:tr>
              <a:tr h="422421">
                <a:tc>
                  <a:txBody>
                    <a:bodyPr/>
                    <a:lstStyle/>
                    <a:p>
                      <a:pPr algn="just">
                        <a:lnSpc>
                          <a:spcPct val="150000"/>
                        </a:lnSpc>
                      </a:pPr>
                      <a:r>
                        <a:rPr lang="ro-RO" sz="1100" dirty="0">
                          <a:effectLst/>
                          <a:latin typeface="Trebuchet MS" panose="020B0603020202020204" pitchFamily="34" charset="0"/>
                          <a:ea typeface="Times New Roman" panose="02020603050405020304" pitchFamily="18" charset="0"/>
                        </a:rPr>
                        <a:t>Centru de zi/ centru de servicii de recuperare </a:t>
                      </a:r>
                      <a:r>
                        <a:rPr lang="ro-RO" sz="1100" dirty="0" err="1">
                          <a:effectLst/>
                          <a:latin typeface="Trebuchet MS" panose="020B0603020202020204" pitchFamily="34" charset="0"/>
                          <a:ea typeface="Times New Roman" panose="02020603050405020304" pitchFamily="18" charset="0"/>
                        </a:rPr>
                        <a:t>neuromotorie</a:t>
                      </a:r>
                      <a:r>
                        <a:rPr lang="ro-RO" sz="1100" dirty="0">
                          <a:effectLst/>
                          <a:latin typeface="Trebuchet MS" panose="020B0603020202020204" pitchFamily="34" charset="0"/>
                          <a:ea typeface="Times New Roman" panose="02020603050405020304" pitchFamily="18" charset="0"/>
                        </a:rPr>
                        <a:t> de tip ambulatoriu/ centru de servicii de asistență și suport</a:t>
                      </a:r>
                      <a:r>
                        <a:rPr lang="ro-RO" sz="1200" b="1" dirty="0">
                          <a:effectLst/>
                          <a:latin typeface="Trebuchet MS" panose="020B0603020202020204" pitchFamily="34" charset="0"/>
                          <a:ea typeface="Times New Roman" panose="02020603050405020304" pitchFamily="18" charset="0"/>
                        </a:rPr>
                        <a:t>(la standardele </a:t>
                      </a:r>
                      <a:r>
                        <a:rPr lang="ro-RO" sz="1200" b="1" dirty="0" err="1">
                          <a:effectLst/>
                          <a:latin typeface="Trebuchet MS" panose="020B0603020202020204" pitchFamily="34" charset="0"/>
                          <a:ea typeface="Times New Roman" panose="02020603050405020304" pitchFamily="18" charset="0"/>
                        </a:rPr>
                        <a:t>nZEB</a:t>
                      </a:r>
                      <a:r>
                        <a:rPr lang="ro-RO" sz="1200" b="1" dirty="0">
                          <a:effectLst/>
                          <a:latin typeface="Trebuchet MS" panose="020B0603020202020204" pitchFamily="34"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pPr>
                      <a:r>
                        <a:rPr lang="ro-RO" sz="2000" b="1" dirty="0">
                          <a:effectLst/>
                          <a:latin typeface="Trebuchet MS" panose="020B0603020202020204" pitchFamily="34" charset="0"/>
                          <a:ea typeface="Times New Roman" panose="02020603050405020304" pitchFamily="18" charset="0"/>
                        </a:rPr>
                        <a:t>3.342.334,39</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03632034"/>
                  </a:ext>
                </a:extLst>
              </a:tr>
              <a:tr h="422421">
                <a:tc>
                  <a:txBody>
                    <a:bodyPr/>
                    <a:lstStyle/>
                    <a:p>
                      <a:pPr algn="just">
                        <a:lnSpc>
                          <a:spcPct val="150000"/>
                        </a:lnSpc>
                      </a:pPr>
                      <a:r>
                        <a:rPr lang="ro-RO" sz="1100" dirty="0">
                          <a:effectLst/>
                          <a:latin typeface="Trebuchet MS" panose="020B0603020202020204" pitchFamily="34" charset="0"/>
                          <a:ea typeface="Times New Roman" panose="02020603050405020304" pitchFamily="18" charset="0"/>
                        </a:rPr>
                        <a:t>Centru de zi/ centru de servicii de recuperare </a:t>
                      </a:r>
                      <a:r>
                        <a:rPr lang="ro-RO" sz="1100" dirty="0" err="1">
                          <a:effectLst/>
                          <a:latin typeface="Trebuchet MS" panose="020B0603020202020204" pitchFamily="34" charset="0"/>
                          <a:ea typeface="Times New Roman" panose="02020603050405020304" pitchFamily="18" charset="0"/>
                        </a:rPr>
                        <a:t>neuromotorie</a:t>
                      </a:r>
                      <a:r>
                        <a:rPr lang="ro-RO" sz="1100" dirty="0">
                          <a:effectLst/>
                          <a:latin typeface="Trebuchet MS" panose="020B0603020202020204" pitchFamily="34" charset="0"/>
                          <a:ea typeface="Times New Roman" panose="02020603050405020304" pitchFamily="18" charset="0"/>
                        </a:rPr>
                        <a:t> de tip ambulatoriu/ centru de servicii de asistență și suport </a:t>
                      </a:r>
                      <a:r>
                        <a:rPr lang="ro-RO" sz="1100" b="1" dirty="0">
                          <a:effectLst/>
                          <a:latin typeface="Trebuchet MS" panose="020B0603020202020204" pitchFamily="34" charset="0"/>
                          <a:ea typeface="Times New Roman" panose="02020603050405020304" pitchFamily="18" charset="0"/>
                        </a:rPr>
                        <a:t>(la standardele </a:t>
                      </a:r>
                      <a:r>
                        <a:rPr lang="ro-RO" sz="1100" b="1" dirty="0" err="1">
                          <a:effectLst/>
                          <a:latin typeface="Trebuchet MS" panose="020B0603020202020204" pitchFamily="34" charset="0"/>
                          <a:ea typeface="Times New Roman" panose="02020603050405020304" pitchFamily="18" charset="0"/>
                        </a:rPr>
                        <a:t>nZEB</a:t>
                      </a:r>
                      <a:r>
                        <a:rPr lang="ro-RO" sz="1100" b="1" dirty="0">
                          <a:effectLst/>
                          <a:latin typeface="Trebuchet MS" panose="020B0603020202020204" pitchFamily="34"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pPr>
                      <a:r>
                        <a:rPr lang="ro-RO" sz="2000" b="1" dirty="0">
                          <a:effectLst/>
                          <a:latin typeface="Trebuchet MS" panose="020B0603020202020204" pitchFamily="34" charset="0"/>
                          <a:ea typeface="Times New Roman" panose="02020603050405020304" pitchFamily="18" charset="0"/>
                        </a:rPr>
                        <a:t>4.108.798,25</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09746650"/>
                  </a:ext>
                </a:extLst>
              </a:tr>
            </a:tbl>
          </a:graphicData>
        </a:graphic>
      </p:graphicFrame>
      <p:sp>
        <p:nvSpPr>
          <p:cNvPr id="10" name="Title 1">
            <a:extLst>
              <a:ext uri="{FF2B5EF4-FFF2-40B4-BE49-F238E27FC236}">
                <a16:creationId xmlns:a16="http://schemas.microsoft.com/office/drawing/2014/main" id="{38DAFA0C-9597-7382-EEBB-B294C96622EC}"/>
              </a:ext>
            </a:extLst>
          </p:cNvPr>
          <p:cNvSpPr txBox="1">
            <a:spLocks/>
          </p:cNvSpPr>
          <p:nvPr/>
        </p:nvSpPr>
        <p:spPr>
          <a:xfrm>
            <a:off x="838200" y="2681810"/>
            <a:ext cx="10436290" cy="88352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Wingdings" panose="05000000000000000000" pitchFamily="2" charset="2"/>
              <a:buChar char="Ø"/>
            </a:pPr>
            <a:r>
              <a:rPr lang="en-GB" sz="3200" dirty="0" err="1">
                <a:latin typeface="Trebuchet MS" panose="020B0603020202020204" pitchFamily="34" charset="0"/>
              </a:rPr>
              <a:t>Finanțarea</a:t>
            </a:r>
            <a:r>
              <a:rPr lang="en-GB" sz="3200" dirty="0">
                <a:latin typeface="Trebuchet MS" panose="020B0603020202020204" pitchFamily="34" charset="0"/>
              </a:rPr>
              <a:t> </a:t>
            </a:r>
            <a:r>
              <a:rPr lang="en-GB" sz="3200" dirty="0" err="1">
                <a:latin typeface="Trebuchet MS" panose="020B0603020202020204" pitchFamily="34" charset="0"/>
              </a:rPr>
              <a:t>acordată</a:t>
            </a:r>
            <a:r>
              <a:rPr lang="en-GB" sz="3200" dirty="0">
                <a:latin typeface="Trebuchet MS" panose="020B0603020202020204" pitchFamily="34" charset="0"/>
              </a:rPr>
              <a:t> pe </a:t>
            </a:r>
            <a:r>
              <a:rPr lang="en-GB" sz="3200" dirty="0" err="1">
                <a:latin typeface="Trebuchet MS" panose="020B0603020202020204" pitchFamily="34" charset="0"/>
              </a:rPr>
              <a:t>tipuri</a:t>
            </a:r>
            <a:r>
              <a:rPr lang="en-GB" sz="3200" dirty="0">
                <a:latin typeface="Trebuchet MS" panose="020B0603020202020204" pitchFamily="34" charset="0"/>
              </a:rPr>
              <a:t> de </a:t>
            </a:r>
            <a:r>
              <a:rPr lang="en-GB" sz="3200" dirty="0" err="1">
                <a:latin typeface="Trebuchet MS" panose="020B0603020202020204" pitchFamily="34" charset="0"/>
              </a:rPr>
              <a:t>servicii</a:t>
            </a:r>
            <a:r>
              <a:rPr lang="en-GB" sz="3200" dirty="0">
                <a:latin typeface="Trebuchet MS" panose="020B0603020202020204" pitchFamily="34" charset="0"/>
              </a:rPr>
              <a:t> </a:t>
            </a:r>
            <a:r>
              <a:rPr lang="en-GB" sz="3200" dirty="0" err="1">
                <a:latin typeface="Trebuchet MS" panose="020B0603020202020204" pitchFamily="34" charset="0"/>
              </a:rPr>
              <a:t>sociale</a:t>
            </a:r>
            <a:r>
              <a:rPr lang="en-GB" sz="3200" dirty="0">
                <a:latin typeface="Trebuchet MS" panose="020B0603020202020204" pitchFamily="34" charset="0"/>
              </a:rPr>
              <a:t> </a:t>
            </a:r>
            <a:r>
              <a:rPr lang="en-GB" sz="3200" dirty="0" err="1">
                <a:latin typeface="Trebuchet MS" panose="020B0603020202020204" pitchFamily="34" charset="0"/>
              </a:rPr>
              <a:t>propuse</a:t>
            </a:r>
            <a:r>
              <a:rPr lang="en-GB" sz="3200" dirty="0">
                <a:latin typeface="Trebuchet MS" panose="020B0603020202020204" pitchFamily="34" charset="0"/>
              </a:rPr>
              <a:t> a fi </a:t>
            </a:r>
            <a:r>
              <a:rPr lang="en-GB" sz="3200" dirty="0" err="1">
                <a:latin typeface="Trebuchet MS" panose="020B0603020202020204" pitchFamily="34" charset="0"/>
              </a:rPr>
              <a:t>înființate</a:t>
            </a:r>
            <a:r>
              <a:rPr lang="en-GB" sz="3200" dirty="0">
                <a:latin typeface="Trebuchet MS" panose="020B0603020202020204" pitchFamily="34" charset="0"/>
              </a:rPr>
              <a:t> </a:t>
            </a:r>
            <a:r>
              <a:rPr lang="en-GB" sz="3200" dirty="0" err="1">
                <a:latin typeface="Trebuchet MS" panose="020B0603020202020204" pitchFamily="34" charset="0"/>
              </a:rPr>
              <a:t>este</a:t>
            </a:r>
            <a:r>
              <a:rPr lang="en-GB" sz="3200" dirty="0">
                <a:latin typeface="Trebuchet MS" panose="020B0603020202020204" pitchFamily="34" charset="0"/>
              </a:rPr>
              <a:t>:</a:t>
            </a:r>
          </a:p>
        </p:txBody>
      </p:sp>
    </p:spTree>
    <p:extLst>
      <p:ext uri="{BB962C8B-B14F-4D97-AF65-F5344CB8AC3E}">
        <p14:creationId xmlns:p14="http://schemas.microsoft.com/office/powerpoint/2010/main" val="2367887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24439DEA-8D68-48AE-1B80-A2644BBDF3A2}"/>
              </a:ext>
            </a:extLst>
          </p:cNvPr>
          <p:cNvSpPr>
            <a:spLocks noGrp="1"/>
          </p:cNvSpPr>
          <p:nvPr>
            <p:ph type="title"/>
          </p:nvPr>
        </p:nvSpPr>
        <p:spPr>
          <a:xfrm>
            <a:off x="838200" y="829340"/>
            <a:ext cx="10283890" cy="829338"/>
          </a:xfrm>
        </p:spPr>
        <p:txBody>
          <a:bodyPr/>
          <a:lstStyle/>
          <a:p>
            <a:r>
              <a:rPr lang="ro-RO" sz="3600" dirty="0">
                <a:solidFill>
                  <a:schemeClr val="accent1"/>
                </a:solidFill>
                <a:latin typeface="Trebuchet MS" panose="020B0603020202020204" pitchFamily="34" charset="0"/>
              </a:rPr>
              <a:t>Ce tipuri de proiecte sunt </a:t>
            </a:r>
            <a:r>
              <a:rPr lang="ro-RO" sz="3600" dirty="0" err="1">
                <a:solidFill>
                  <a:schemeClr val="accent1"/>
                </a:solidFill>
                <a:latin typeface="Trebuchet MS" panose="020B0603020202020204" pitchFamily="34" charset="0"/>
              </a:rPr>
              <a:t>finantate</a:t>
            </a:r>
            <a:r>
              <a:rPr lang="ro-RO" sz="3600" dirty="0">
                <a:solidFill>
                  <a:schemeClr val="accent1"/>
                </a:solidFill>
                <a:latin typeface="Trebuchet MS" panose="020B0603020202020204" pitchFamily="34" charset="0"/>
              </a:rPr>
              <a:t>?</a:t>
            </a:r>
            <a:endParaRPr lang="en-US" sz="3600" dirty="0">
              <a:solidFill>
                <a:schemeClr val="accent1"/>
              </a:solidFill>
              <a:latin typeface="Trebuchet MS" panose="020B0603020202020204" pitchFamily="34" charset="0"/>
            </a:endParaRPr>
          </a:p>
        </p:txBody>
      </p:sp>
      <p:sp>
        <p:nvSpPr>
          <p:cNvPr id="3" name="Substituent conținut 2">
            <a:extLst>
              <a:ext uri="{FF2B5EF4-FFF2-40B4-BE49-F238E27FC236}">
                <a16:creationId xmlns:a16="http://schemas.microsoft.com/office/drawing/2014/main" id="{6B91AE47-AD87-A585-38A2-FEB9E13146EE}"/>
              </a:ext>
            </a:extLst>
          </p:cNvPr>
          <p:cNvSpPr>
            <a:spLocks noGrp="1"/>
          </p:cNvSpPr>
          <p:nvPr>
            <p:ph idx="1"/>
          </p:nvPr>
        </p:nvSpPr>
        <p:spPr/>
        <p:txBody>
          <a:bodyPr>
            <a:normAutofit fontScale="62500" lnSpcReduction="20000"/>
          </a:bodyPr>
          <a:lstStyle/>
          <a:p>
            <a:pPr marL="0" indent="0">
              <a:buNone/>
            </a:pPr>
            <a:r>
              <a:rPr lang="en-US" sz="3200" dirty="0">
                <a:solidFill>
                  <a:srgbClr val="000000"/>
                </a:solidFill>
                <a:latin typeface="Trebuchet MS" panose="020B0603020202020204" pitchFamily="34" charset="0"/>
              </a:rPr>
              <a:t>Pot </a:t>
            </a:r>
            <a:r>
              <a:rPr lang="en-US" sz="3200" dirty="0" err="1">
                <a:solidFill>
                  <a:srgbClr val="000000"/>
                </a:solidFill>
                <a:latin typeface="Trebuchet MS" panose="020B0603020202020204" pitchFamily="34" charset="0"/>
              </a:rPr>
              <a:t>obține</a:t>
            </a:r>
            <a:r>
              <a:rPr lang="en-US" sz="3200" dirty="0">
                <a:solidFill>
                  <a:srgbClr val="000000"/>
                </a:solidFill>
                <a:latin typeface="Trebuchet MS" panose="020B0603020202020204" pitchFamily="34" charset="0"/>
              </a:rPr>
              <a:t> </a:t>
            </a:r>
            <a:r>
              <a:rPr lang="en-US" sz="3200" dirty="0" err="1">
                <a:solidFill>
                  <a:srgbClr val="000000"/>
                </a:solidFill>
                <a:latin typeface="Trebuchet MS" panose="020B0603020202020204" pitchFamily="34" charset="0"/>
              </a:rPr>
              <a:t>finanțare</a:t>
            </a:r>
            <a:r>
              <a:rPr lang="en-US" sz="3200" dirty="0">
                <a:solidFill>
                  <a:srgbClr val="000000"/>
                </a:solidFill>
                <a:latin typeface="Trebuchet MS" panose="020B0603020202020204" pitchFamily="34" charset="0"/>
              </a:rPr>
              <a:t> </a:t>
            </a:r>
            <a:r>
              <a:rPr lang="en-US" sz="3200" dirty="0" err="1">
                <a:solidFill>
                  <a:srgbClr val="000000"/>
                </a:solidFill>
                <a:latin typeface="Trebuchet MS" panose="020B0603020202020204" pitchFamily="34" charset="0"/>
              </a:rPr>
              <a:t>următoarele</a:t>
            </a:r>
            <a:r>
              <a:rPr lang="en-US" sz="3200" dirty="0">
                <a:solidFill>
                  <a:srgbClr val="000000"/>
                </a:solidFill>
                <a:latin typeface="Trebuchet MS" panose="020B0603020202020204" pitchFamily="34" charset="0"/>
              </a:rPr>
              <a:t> </a:t>
            </a:r>
            <a:r>
              <a:rPr lang="en-US" sz="3200" dirty="0" err="1">
                <a:solidFill>
                  <a:srgbClr val="000000"/>
                </a:solidFill>
                <a:latin typeface="Trebuchet MS" panose="020B0603020202020204" pitchFamily="34" charset="0"/>
              </a:rPr>
              <a:t>tipuri</a:t>
            </a:r>
            <a:r>
              <a:rPr lang="en-US" sz="3200" dirty="0">
                <a:solidFill>
                  <a:srgbClr val="000000"/>
                </a:solidFill>
                <a:latin typeface="Trebuchet MS" panose="020B0603020202020204" pitchFamily="34" charset="0"/>
              </a:rPr>
              <a:t> de </a:t>
            </a:r>
            <a:r>
              <a:rPr lang="en-US" sz="3200" dirty="0" err="1">
                <a:solidFill>
                  <a:srgbClr val="000000"/>
                </a:solidFill>
                <a:latin typeface="Trebuchet MS" panose="020B0603020202020204" pitchFamily="34" charset="0"/>
              </a:rPr>
              <a:t>proiecte</a:t>
            </a:r>
            <a:r>
              <a:rPr lang="en-US" sz="3200" dirty="0">
                <a:solidFill>
                  <a:srgbClr val="000000"/>
                </a:solidFill>
                <a:latin typeface="Trebuchet MS" panose="020B0603020202020204" pitchFamily="34" charset="0"/>
              </a:rPr>
              <a:t>:</a:t>
            </a:r>
          </a:p>
          <a:p>
            <a:pPr algn="just">
              <a:lnSpc>
                <a:spcPct val="150000"/>
              </a:lnSpc>
              <a:buFont typeface="Wingdings" panose="05000000000000000000" pitchFamily="2" charset="2"/>
              <a:buChar char="Ø"/>
            </a:pPr>
            <a:r>
              <a:rPr lang="ro-RO" sz="3200" dirty="0">
                <a:solidFill>
                  <a:srgbClr val="000000"/>
                </a:solidFill>
                <a:latin typeface="Trebuchet MS" panose="020B0603020202020204" pitchFamily="34" charset="0"/>
              </a:rPr>
              <a:t>tipul I – 1 centru de zi(la standardele </a:t>
            </a:r>
            <a:r>
              <a:rPr lang="ro-RO" sz="3200" dirty="0" err="1">
                <a:solidFill>
                  <a:srgbClr val="000000"/>
                </a:solidFill>
                <a:latin typeface="Trebuchet MS" panose="020B0603020202020204" pitchFamily="34" charset="0"/>
              </a:rPr>
              <a:t>nZEB</a:t>
            </a:r>
            <a:r>
              <a:rPr lang="ro-RO" sz="3200" dirty="0">
                <a:solidFill>
                  <a:srgbClr val="000000"/>
                </a:solidFill>
                <a:latin typeface="Trebuchet MS" panose="020B0603020202020204" pitchFamily="34" charset="0"/>
              </a:rPr>
              <a:t>)</a:t>
            </a:r>
          </a:p>
          <a:p>
            <a:pPr algn="just">
              <a:lnSpc>
                <a:spcPct val="150000"/>
              </a:lnSpc>
              <a:buFont typeface="Wingdings" panose="05000000000000000000" pitchFamily="2" charset="2"/>
              <a:buChar char="Ø"/>
            </a:pPr>
            <a:r>
              <a:rPr lang="ro-RO" sz="3200" dirty="0">
                <a:solidFill>
                  <a:srgbClr val="000000"/>
                </a:solidFill>
                <a:latin typeface="Trebuchet MS" panose="020B0603020202020204" pitchFamily="34" charset="0"/>
              </a:rPr>
              <a:t>tipul II – 1 centru de servicii de recuperare </a:t>
            </a:r>
            <a:r>
              <a:rPr lang="ro-RO" sz="3200" dirty="0" err="1">
                <a:solidFill>
                  <a:srgbClr val="000000"/>
                </a:solidFill>
                <a:latin typeface="Trebuchet MS" panose="020B0603020202020204" pitchFamily="34" charset="0"/>
              </a:rPr>
              <a:t>neuromotorie</a:t>
            </a:r>
            <a:r>
              <a:rPr lang="ro-RO" sz="3200" dirty="0">
                <a:solidFill>
                  <a:srgbClr val="000000"/>
                </a:solidFill>
                <a:latin typeface="Trebuchet MS" panose="020B0603020202020204" pitchFamily="34" charset="0"/>
              </a:rPr>
              <a:t> de tip ambulatoriu(la standardele </a:t>
            </a:r>
            <a:r>
              <a:rPr lang="ro-RO" sz="3200" dirty="0" err="1">
                <a:solidFill>
                  <a:srgbClr val="000000"/>
                </a:solidFill>
                <a:latin typeface="Trebuchet MS" panose="020B0603020202020204" pitchFamily="34" charset="0"/>
              </a:rPr>
              <a:t>nZEB</a:t>
            </a:r>
            <a:r>
              <a:rPr lang="ro-RO" sz="3200" dirty="0">
                <a:solidFill>
                  <a:srgbClr val="000000"/>
                </a:solidFill>
                <a:latin typeface="Trebuchet MS" panose="020B0603020202020204" pitchFamily="34" charset="0"/>
              </a:rPr>
              <a:t>)</a:t>
            </a:r>
          </a:p>
          <a:p>
            <a:pPr algn="just">
              <a:lnSpc>
                <a:spcPct val="150000"/>
              </a:lnSpc>
              <a:buFont typeface="Wingdings" panose="05000000000000000000" pitchFamily="2" charset="2"/>
              <a:buChar char="Ø"/>
            </a:pPr>
            <a:r>
              <a:rPr lang="ro-RO" sz="3200" dirty="0">
                <a:solidFill>
                  <a:srgbClr val="000000"/>
                </a:solidFill>
                <a:latin typeface="Trebuchet MS" panose="020B0603020202020204" pitchFamily="34" charset="0"/>
              </a:rPr>
              <a:t>tipul III – 1 centru de servicii de asistență și suport(la standardele </a:t>
            </a:r>
            <a:r>
              <a:rPr lang="ro-RO" sz="3200" dirty="0" err="1">
                <a:solidFill>
                  <a:srgbClr val="000000"/>
                </a:solidFill>
                <a:latin typeface="Trebuchet MS" panose="020B0603020202020204" pitchFamily="34" charset="0"/>
              </a:rPr>
              <a:t>nZEB</a:t>
            </a:r>
            <a:r>
              <a:rPr lang="ro-RO" sz="3200" dirty="0">
                <a:solidFill>
                  <a:srgbClr val="000000"/>
                </a:solidFill>
                <a:latin typeface="Trebuchet MS" panose="020B0603020202020204" pitchFamily="34" charset="0"/>
              </a:rPr>
              <a:t>)</a:t>
            </a:r>
          </a:p>
          <a:p>
            <a:pPr lvl="0" algn="just">
              <a:lnSpc>
                <a:spcPct val="150000"/>
              </a:lnSpc>
              <a:buFont typeface="Wingdings" panose="05000000000000000000" pitchFamily="2" charset="2"/>
              <a:buChar char="Ø"/>
            </a:pPr>
            <a:r>
              <a:rPr lang="ro-RO" sz="3200" dirty="0">
                <a:solidFill>
                  <a:srgbClr val="000000"/>
                </a:solidFill>
                <a:latin typeface="Trebuchet MS" panose="020B0603020202020204" pitchFamily="34" charset="0"/>
              </a:rPr>
              <a:t>tipul IV – 1 centru de zi (la standardele </a:t>
            </a:r>
            <a:r>
              <a:rPr lang="ro-RO" sz="3200" dirty="0" err="1">
                <a:solidFill>
                  <a:srgbClr val="000000"/>
                </a:solidFill>
                <a:latin typeface="Trebuchet MS" panose="020B0603020202020204" pitchFamily="34" charset="0"/>
              </a:rPr>
              <a:t>nZEB</a:t>
            </a:r>
            <a:r>
              <a:rPr lang="ro-RO" sz="3200" dirty="0">
                <a:solidFill>
                  <a:srgbClr val="000000"/>
                </a:solidFill>
                <a:latin typeface="Trebuchet MS" panose="020B0603020202020204" pitchFamily="34" charset="0"/>
              </a:rPr>
              <a:t>+)</a:t>
            </a:r>
          </a:p>
          <a:p>
            <a:pPr lvl="0" algn="just">
              <a:lnSpc>
                <a:spcPct val="150000"/>
              </a:lnSpc>
              <a:buFont typeface="Wingdings" panose="05000000000000000000" pitchFamily="2" charset="2"/>
              <a:buChar char="Ø"/>
            </a:pPr>
            <a:r>
              <a:rPr lang="ro-RO" sz="3200" dirty="0">
                <a:solidFill>
                  <a:srgbClr val="000000"/>
                </a:solidFill>
                <a:latin typeface="Trebuchet MS" panose="020B0603020202020204" pitchFamily="34" charset="0"/>
              </a:rPr>
              <a:t>tipul V – 1 centru de servicii de recuperare </a:t>
            </a:r>
            <a:r>
              <a:rPr lang="ro-RO" sz="3200" dirty="0" err="1">
                <a:solidFill>
                  <a:srgbClr val="000000"/>
                </a:solidFill>
                <a:latin typeface="Trebuchet MS" panose="020B0603020202020204" pitchFamily="34" charset="0"/>
              </a:rPr>
              <a:t>neuromotorie</a:t>
            </a:r>
            <a:r>
              <a:rPr lang="ro-RO" sz="3200" dirty="0">
                <a:solidFill>
                  <a:srgbClr val="000000"/>
                </a:solidFill>
                <a:latin typeface="Trebuchet MS" panose="020B0603020202020204" pitchFamily="34" charset="0"/>
              </a:rPr>
              <a:t> de tip ambulatoriu (la standardele </a:t>
            </a:r>
            <a:r>
              <a:rPr lang="ro-RO" sz="3200" dirty="0" err="1">
                <a:solidFill>
                  <a:srgbClr val="000000"/>
                </a:solidFill>
                <a:latin typeface="Trebuchet MS" panose="020B0603020202020204" pitchFamily="34" charset="0"/>
              </a:rPr>
              <a:t>nZEB</a:t>
            </a:r>
            <a:r>
              <a:rPr lang="ro-RO" sz="3200" dirty="0">
                <a:solidFill>
                  <a:srgbClr val="000000"/>
                </a:solidFill>
                <a:latin typeface="Trebuchet MS" panose="020B0603020202020204" pitchFamily="34" charset="0"/>
              </a:rPr>
              <a:t>+).</a:t>
            </a:r>
          </a:p>
          <a:p>
            <a:pPr lvl="0" algn="just">
              <a:lnSpc>
                <a:spcPct val="150000"/>
              </a:lnSpc>
              <a:buFont typeface="Wingdings" panose="05000000000000000000" pitchFamily="2" charset="2"/>
              <a:buChar char="Ø"/>
            </a:pPr>
            <a:r>
              <a:rPr lang="ro-RO" sz="3200" dirty="0">
                <a:solidFill>
                  <a:srgbClr val="000000"/>
                </a:solidFill>
                <a:latin typeface="Trebuchet MS" panose="020B0603020202020204" pitchFamily="34" charset="0"/>
              </a:rPr>
              <a:t>tipul VI – 1 centru de servicii de asistență și suport (la standardele </a:t>
            </a:r>
            <a:r>
              <a:rPr lang="ro-RO" sz="3200" dirty="0" err="1">
                <a:solidFill>
                  <a:srgbClr val="000000"/>
                </a:solidFill>
                <a:latin typeface="Trebuchet MS" panose="020B0603020202020204" pitchFamily="34" charset="0"/>
              </a:rPr>
              <a:t>nZEB</a:t>
            </a:r>
            <a:r>
              <a:rPr lang="ro-RO" sz="3200" dirty="0">
                <a:solidFill>
                  <a:srgbClr val="000000"/>
                </a:solidFill>
                <a:latin typeface="Trebuchet MS" panose="020B0603020202020204" pitchFamily="34" charset="0"/>
              </a:rPr>
              <a:t>+)</a:t>
            </a:r>
          </a:p>
          <a:p>
            <a:endParaRPr lang="en-US" dirty="0"/>
          </a:p>
        </p:txBody>
      </p:sp>
    </p:spTree>
    <p:extLst>
      <p:ext uri="{BB962C8B-B14F-4D97-AF65-F5344CB8AC3E}">
        <p14:creationId xmlns:p14="http://schemas.microsoft.com/office/powerpoint/2010/main" val="818611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tăText 2">
            <a:extLst>
              <a:ext uri="{FF2B5EF4-FFF2-40B4-BE49-F238E27FC236}">
                <a16:creationId xmlns:a16="http://schemas.microsoft.com/office/drawing/2014/main" id="{68ECA96D-F42D-A7ED-4136-839DF9E2AC2F}"/>
              </a:ext>
            </a:extLst>
          </p:cNvPr>
          <p:cNvSpPr txBox="1"/>
          <p:nvPr/>
        </p:nvSpPr>
        <p:spPr>
          <a:xfrm>
            <a:off x="701749" y="2509284"/>
            <a:ext cx="10388009" cy="3785652"/>
          </a:xfrm>
          <a:prstGeom prst="rect">
            <a:avLst/>
          </a:prstGeom>
          <a:noFill/>
        </p:spPr>
        <p:txBody>
          <a:bodyPr wrap="square">
            <a:spAutoFit/>
          </a:bodyPr>
          <a:lstStyle/>
          <a:p>
            <a:r>
              <a:rPr lang="en-US" sz="2800" dirty="0" err="1">
                <a:solidFill>
                  <a:schemeClr val="accent1"/>
                </a:solidFill>
                <a:latin typeface="Trebuchet MS" panose="020B0603020202020204" pitchFamily="34" charset="0"/>
                <a:ea typeface="+mj-ea"/>
                <a:cs typeface="+mj-cs"/>
              </a:rPr>
              <a:t>Durata</a:t>
            </a:r>
            <a:r>
              <a:rPr lang="en-US" sz="2800" dirty="0">
                <a:solidFill>
                  <a:schemeClr val="accent1"/>
                </a:solidFill>
                <a:latin typeface="Trebuchet MS" panose="020B0603020202020204" pitchFamily="34" charset="0"/>
                <a:ea typeface="+mj-ea"/>
                <a:cs typeface="+mj-cs"/>
              </a:rPr>
              <a:t> de </a:t>
            </a:r>
            <a:r>
              <a:rPr lang="en-US" sz="2800" dirty="0" err="1">
                <a:solidFill>
                  <a:schemeClr val="accent1"/>
                </a:solidFill>
                <a:latin typeface="Trebuchet MS" panose="020B0603020202020204" pitchFamily="34" charset="0"/>
                <a:ea typeface="+mj-ea"/>
                <a:cs typeface="+mj-cs"/>
              </a:rPr>
              <a:t>implementare</a:t>
            </a:r>
            <a:r>
              <a:rPr lang="en-US" sz="2800" dirty="0">
                <a:solidFill>
                  <a:schemeClr val="accent1"/>
                </a:solidFill>
                <a:latin typeface="Trebuchet MS" panose="020B0603020202020204" pitchFamily="34" charset="0"/>
                <a:ea typeface="+mj-ea"/>
                <a:cs typeface="+mj-cs"/>
              </a:rPr>
              <a:t> a </a:t>
            </a:r>
            <a:r>
              <a:rPr lang="en-US" sz="2800" dirty="0" err="1">
                <a:solidFill>
                  <a:schemeClr val="accent1"/>
                </a:solidFill>
                <a:latin typeface="Trebuchet MS" panose="020B0603020202020204" pitchFamily="34" charset="0"/>
                <a:ea typeface="+mj-ea"/>
                <a:cs typeface="+mj-cs"/>
              </a:rPr>
              <a:t>activităților</a:t>
            </a:r>
            <a:r>
              <a:rPr lang="en-US" sz="2800" dirty="0">
                <a:solidFill>
                  <a:schemeClr val="accent1"/>
                </a:solidFill>
                <a:latin typeface="Trebuchet MS" panose="020B0603020202020204" pitchFamily="34" charset="0"/>
                <a:ea typeface="+mj-ea"/>
                <a:cs typeface="+mj-cs"/>
              </a:rPr>
              <a:t> </a:t>
            </a:r>
            <a:r>
              <a:rPr lang="en-US" sz="2800" dirty="0" err="1">
                <a:solidFill>
                  <a:schemeClr val="accent1"/>
                </a:solidFill>
                <a:latin typeface="Trebuchet MS" panose="020B0603020202020204" pitchFamily="34" charset="0"/>
                <a:ea typeface="+mj-ea"/>
                <a:cs typeface="+mj-cs"/>
              </a:rPr>
              <a:t>proiectului</a:t>
            </a:r>
            <a:r>
              <a:rPr lang="en-US" sz="2800" dirty="0">
                <a:solidFill>
                  <a:schemeClr val="accent1"/>
                </a:solidFill>
                <a:latin typeface="Trebuchet MS" panose="020B0603020202020204" pitchFamily="34" charset="0"/>
                <a:ea typeface="+mj-ea"/>
                <a:cs typeface="+mj-cs"/>
              </a:rPr>
              <a:t> (</a:t>
            </a:r>
            <a:r>
              <a:rPr lang="en-US" sz="2800" dirty="0" err="1">
                <a:solidFill>
                  <a:schemeClr val="accent1"/>
                </a:solidFill>
                <a:latin typeface="Trebuchet MS" panose="020B0603020202020204" pitchFamily="34" charset="0"/>
                <a:ea typeface="+mj-ea"/>
                <a:cs typeface="+mj-cs"/>
              </a:rPr>
              <a:t>perioada</a:t>
            </a:r>
            <a:r>
              <a:rPr lang="en-US" sz="2800" dirty="0">
                <a:solidFill>
                  <a:schemeClr val="accent1"/>
                </a:solidFill>
                <a:latin typeface="Trebuchet MS" panose="020B0603020202020204" pitchFamily="34" charset="0"/>
                <a:ea typeface="+mj-ea"/>
                <a:cs typeface="+mj-cs"/>
              </a:rPr>
              <a:t> </a:t>
            </a:r>
            <a:r>
              <a:rPr lang="en-US" sz="2800" dirty="0" err="1">
                <a:solidFill>
                  <a:schemeClr val="accent1"/>
                </a:solidFill>
                <a:latin typeface="Trebuchet MS" panose="020B0603020202020204" pitchFamily="34" charset="0"/>
                <a:ea typeface="+mj-ea"/>
                <a:cs typeface="+mj-cs"/>
              </a:rPr>
              <a:t>cuprinsă</a:t>
            </a:r>
            <a:r>
              <a:rPr lang="en-US" sz="2800" dirty="0">
                <a:solidFill>
                  <a:schemeClr val="accent1"/>
                </a:solidFill>
                <a:latin typeface="Trebuchet MS" panose="020B0603020202020204" pitchFamily="34" charset="0"/>
                <a:ea typeface="+mj-ea"/>
                <a:cs typeface="+mj-cs"/>
              </a:rPr>
              <a:t> </a:t>
            </a:r>
            <a:r>
              <a:rPr lang="en-US" sz="2800" dirty="0" err="1">
                <a:solidFill>
                  <a:schemeClr val="accent1"/>
                </a:solidFill>
                <a:latin typeface="Trebuchet MS" panose="020B0603020202020204" pitchFamily="34" charset="0"/>
                <a:ea typeface="+mj-ea"/>
                <a:cs typeface="+mj-cs"/>
              </a:rPr>
              <a:t>între</a:t>
            </a:r>
            <a:r>
              <a:rPr lang="en-US" sz="2800" dirty="0">
                <a:solidFill>
                  <a:schemeClr val="accent1"/>
                </a:solidFill>
                <a:latin typeface="Trebuchet MS" panose="020B0603020202020204" pitchFamily="34" charset="0"/>
                <a:ea typeface="+mj-ea"/>
                <a:cs typeface="+mj-cs"/>
              </a:rPr>
              <a:t> data </a:t>
            </a:r>
            <a:r>
              <a:rPr lang="en-US" sz="2800" dirty="0" err="1">
                <a:solidFill>
                  <a:schemeClr val="accent1"/>
                </a:solidFill>
                <a:latin typeface="Trebuchet MS" panose="020B0603020202020204" pitchFamily="34" charset="0"/>
                <a:ea typeface="+mj-ea"/>
                <a:cs typeface="+mj-cs"/>
              </a:rPr>
              <a:t>semnării</a:t>
            </a:r>
            <a:r>
              <a:rPr lang="en-US" sz="2800" dirty="0">
                <a:solidFill>
                  <a:schemeClr val="accent1"/>
                </a:solidFill>
                <a:latin typeface="Trebuchet MS" panose="020B0603020202020204" pitchFamily="34" charset="0"/>
                <a:ea typeface="+mj-ea"/>
                <a:cs typeface="+mj-cs"/>
              </a:rPr>
              <a:t> </a:t>
            </a:r>
            <a:r>
              <a:rPr lang="en-US" sz="2800" dirty="0" err="1">
                <a:solidFill>
                  <a:schemeClr val="accent1"/>
                </a:solidFill>
                <a:latin typeface="Trebuchet MS" panose="020B0603020202020204" pitchFamily="34" charset="0"/>
                <a:ea typeface="+mj-ea"/>
                <a:cs typeface="+mj-cs"/>
              </a:rPr>
              <a:t>convenției</a:t>
            </a:r>
            <a:r>
              <a:rPr lang="en-US" sz="2800" dirty="0">
                <a:solidFill>
                  <a:schemeClr val="accent1"/>
                </a:solidFill>
                <a:latin typeface="Trebuchet MS" panose="020B0603020202020204" pitchFamily="34" charset="0"/>
                <a:ea typeface="+mj-ea"/>
                <a:cs typeface="+mj-cs"/>
              </a:rPr>
              <a:t> de </a:t>
            </a:r>
            <a:r>
              <a:rPr lang="en-US" sz="2800" dirty="0" err="1">
                <a:solidFill>
                  <a:schemeClr val="accent1"/>
                </a:solidFill>
                <a:latin typeface="Trebuchet MS" panose="020B0603020202020204" pitchFamily="34" charset="0"/>
                <a:ea typeface="+mj-ea"/>
                <a:cs typeface="+mj-cs"/>
              </a:rPr>
              <a:t>finanțare</a:t>
            </a:r>
            <a:r>
              <a:rPr lang="en-US" sz="2800" dirty="0">
                <a:solidFill>
                  <a:schemeClr val="accent1"/>
                </a:solidFill>
                <a:latin typeface="Trebuchet MS" panose="020B0603020202020204" pitchFamily="34" charset="0"/>
                <a:ea typeface="+mj-ea"/>
                <a:cs typeface="+mj-cs"/>
              </a:rPr>
              <a:t> </a:t>
            </a:r>
            <a:r>
              <a:rPr lang="en-US" sz="2800" dirty="0" err="1">
                <a:solidFill>
                  <a:schemeClr val="accent1"/>
                </a:solidFill>
                <a:latin typeface="Trebuchet MS" panose="020B0603020202020204" pitchFamily="34" charset="0"/>
                <a:ea typeface="+mj-ea"/>
                <a:cs typeface="+mj-cs"/>
              </a:rPr>
              <a:t>și</a:t>
            </a:r>
            <a:r>
              <a:rPr lang="en-US" sz="2800" dirty="0">
                <a:solidFill>
                  <a:schemeClr val="accent1"/>
                </a:solidFill>
                <a:latin typeface="Trebuchet MS" panose="020B0603020202020204" pitchFamily="34" charset="0"/>
                <a:ea typeface="+mj-ea"/>
                <a:cs typeface="+mj-cs"/>
              </a:rPr>
              <a:t> data </a:t>
            </a:r>
            <a:r>
              <a:rPr lang="en-US" sz="2800" dirty="0" err="1">
                <a:solidFill>
                  <a:schemeClr val="accent1"/>
                </a:solidFill>
                <a:latin typeface="Trebuchet MS" panose="020B0603020202020204" pitchFamily="34" charset="0"/>
                <a:ea typeface="+mj-ea"/>
                <a:cs typeface="+mj-cs"/>
              </a:rPr>
              <a:t>finalizării</a:t>
            </a:r>
            <a:r>
              <a:rPr lang="en-US" sz="2800" dirty="0">
                <a:solidFill>
                  <a:schemeClr val="accent1"/>
                </a:solidFill>
                <a:latin typeface="Trebuchet MS" panose="020B0603020202020204" pitchFamily="34" charset="0"/>
                <a:ea typeface="+mj-ea"/>
                <a:cs typeface="+mj-cs"/>
              </a:rPr>
              <a:t> </a:t>
            </a:r>
            <a:r>
              <a:rPr lang="en-US" sz="2800" dirty="0" err="1">
                <a:solidFill>
                  <a:schemeClr val="accent1"/>
                </a:solidFill>
                <a:latin typeface="Trebuchet MS" panose="020B0603020202020204" pitchFamily="34" charset="0"/>
                <a:ea typeface="+mj-ea"/>
                <a:cs typeface="+mj-cs"/>
              </a:rPr>
              <a:t>ultimei</a:t>
            </a:r>
            <a:r>
              <a:rPr lang="en-US" sz="2800" dirty="0">
                <a:solidFill>
                  <a:schemeClr val="accent1"/>
                </a:solidFill>
                <a:latin typeface="Trebuchet MS" panose="020B0603020202020204" pitchFamily="34" charset="0"/>
                <a:ea typeface="+mj-ea"/>
                <a:cs typeface="+mj-cs"/>
              </a:rPr>
              <a:t> </a:t>
            </a:r>
            <a:r>
              <a:rPr lang="en-US" sz="2800" dirty="0" err="1">
                <a:solidFill>
                  <a:schemeClr val="accent1"/>
                </a:solidFill>
                <a:latin typeface="Trebuchet MS" panose="020B0603020202020204" pitchFamily="34" charset="0"/>
                <a:ea typeface="+mj-ea"/>
                <a:cs typeface="+mj-cs"/>
              </a:rPr>
              <a:t>activități</a:t>
            </a:r>
            <a:r>
              <a:rPr lang="en-US" sz="2800" dirty="0">
                <a:solidFill>
                  <a:schemeClr val="accent1"/>
                </a:solidFill>
                <a:latin typeface="Trebuchet MS" panose="020B0603020202020204" pitchFamily="34" charset="0"/>
                <a:ea typeface="+mj-ea"/>
                <a:cs typeface="+mj-cs"/>
              </a:rPr>
              <a:t> </a:t>
            </a:r>
            <a:r>
              <a:rPr lang="ro-RO" sz="2800" dirty="0">
                <a:solidFill>
                  <a:schemeClr val="accent1"/>
                </a:solidFill>
                <a:latin typeface="Trebuchet MS" panose="020B0603020202020204" pitchFamily="34" charset="0"/>
                <a:ea typeface="+mj-ea"/>
                <a:cs typeface="+mj-cs"/>
              </a:rPr>
              <a:t>de dezvoltare a serviciilor </a:t>
            </a:r>
            <a:r>
              <a:rPr lang="en-US" sz="2800" dirty="0" err="1">
                <a:solidFill>
                  <a:schemeClr val="accent1"/>
                </a:solidFill>
                <a:latin typeface="Trebuchet MS" panose="020B0603020202020204" pitchFamily="34" charset="0"/>
                <a:ea typeface="+mj-ea"/>
                <a:cs typeface="+mj-cs"/>
              </a:rPr>
              <a:t>prevăzute</a:t>
            </a:r>
            <a:r>
              <a:rPr lang="en-US" sz="2800" dirty="0">
                <a:solidFill>
                  <a:schemeClr val="accent1"/>
                </a:solidFill>
                <a:latin typeface="Trebuchet MS" panose="020B0603020202020204" pitchFamily="34" charset="0"/>
                <a:ea typeface="+mj-ea"/>
                <a:cs typeface="+mj-cs"/>
              </a:rPr>
              <a:t> </a:t>
            </a:r>
            <a:r>
              <a:rPr lang="en-US" sz="2800" dirty="0" err="1">
                <a:solidFill>
                  <a:schemeClr val="accent1"/>
                </a:solidFill>
                <a:latin typeface="Trebuchet MS" panose="020B0603020202020204" pitchFamily="34" charset="0"/>
                <a:ea typeface="+mj-ea"/>
                <a:cs typeface="+mj-cs"/>
              </a:rPr>
              <a:t>în</a:t>
            </a:r>
            <a:r>
              <a:rPr lang="en-US" sz="2800" dirty="0">
                <a:solidFill>
                  <a:schemeClr val="accent1"/>
                </a:solidFill>
                <a:latin typeface="Trebuchet MS" panose="020B0603020202020204" pitchFamily="34" charset="0"/>
                <a:ea typeface="+mj-ea"/>
                <a:cs typeface="+mj-cs"/>
              </a:rPr>
              <a:t> </a:t>
            </a:r>
            <a:r>
              <a:rPr lang="en-US" sz="2800" dirty="0" err="1">
                <a:solidFill>
                  <a:schemeClr val="accent1"/>
                </a:solidFill>
                <a:latin typeface="Trebuchet MS" panose="020B0603020202020204" pitchFamily="34" charset="0"/>
                <a:ea typeface="+mj-ea"/>
                <a:cs typeface="+mj-cs"/>
              </a:rPr>
              <a:t>cadrul</a:t>
            </a:r>
            <a:r>
              <a:rPr lang="en-US" sz="2800" dirty="0">
                <a:solidFill>
                  <a:schemeClr val="accent1"/>
                </a:solidFill>
                <a:latin typeface="Trebuchet MS" panose="020B0603020202020204" pitchFamily="34" charset="0"/>
                <a:ea typeface="+mj-ea"/>
                <a:cs typeface="+mj-cs"/>
              </a:rPr>
              <a:t> </a:t>
            </a:r>
            <a:r>
              <a:rPr lang="en-US" sz="2800" dirty="0" err="1">
                <a:solidFill>
                  <a:schemeClr val="accent1"/>
                </a:solidFill>
                <a:latin typeface="Trebuchet MS" panose="020B0603020202020204" pitchFamily="34" charset="0"/>
                <a:ea typeface="+mj-ea"/>
                <a:cs typeface="+mj-cs"/>
              </a:rPr>
              <a:t>proiectului</a:t>
            </a:r>
            <a:r>
              <a:rPr lang="en-US" sz="2800" dirty="0">
                <a:solidFill>
                  <a:schemeClr val="accent1"/>
                </a:solidFill>
                <a:latin typeface="Trebuchet MS" panose="020B0603020202020204" pitchFamily="34" charset="0"/>
                <a:ea typeface="+mj-ea"/>
                <a:cs typeface="+mj-cs"/>
              </a:rPr>
              <a:t>) nu </a:t>
            </a:r>
            <a:r>
              <a:rPr lang="en-US" sz="2800" dirty="0" err="1">
                <a:solidFill>
                  <a:schemeClr val="accent1"/>
                </a:solidFill>
                <a:latin typeface="Trebuchet MS" panose="020B0603020202020204" pitchFamily="34" charset="0"/>
                <a:ea typeface="+mj-ea"/>
                <a:cs typeface="+mj-cs"/>
              </a:rPr>
              <a:t>depășește</a:t>
            </a:r>
            <a:r>
              <a:rPr lang="en-US" sz="2800" dirty="0">
                <a:solidFill>
                  <a:schemeClr val="accent1"/>
                </a:solidFill>
                <a:latin typeface="Trebuchet MS" panose="020B0603020202020204" pitchFamily="34" charset="0"/>
                <a:ea typeface="+mj-ea"/>
                <a:cs typeface="+mj-cs"/>
              </a:rPr>
              <a:t> 3</a:t>
            </a:r>
            <a:r>
              <a:rPr lang="ro-RO" sz="2800" dirty="0">
                <a:solidFill>
                  <a:schemeClr val="accent1"/>
                </a:solidFill>
                <a:latin typeface="Trebuchet MS" panose="020B0603020202020204" pitchFamily="34" charset="0"/>
                <a:ea typeface="+mj-ea"/>
                <a:cs typeface="+mj-cs"/>
              </a:rPr>
              <a:t>1</a:t>
            </a:r>
            <a:r>
              <a:rPr lang="en-US" sz="2800" dirty="0">
                <a:solidFill>
                  <a:schemeClr val="accent1"/>
                </a:solidFill>
                <a:latin typeface="Trebuchet MS" panose="020B0603020202020204" pitchFamily="34" charset="0"/>
                <a:ea typeface="+mj-ea"/>
                <a:cs typeface="+mj-cs"/>
              </a:rPr>
              <a:t>.1</a:t>
            </a:r>
            <a:r>
              <a:rPr lang="ro-RO" sz="2800" dirty="0">
                <a:solidFill>
                  <a:schemeClr val="accent1"/>
                </a:solidFill>
                <a:latin typeface="Trebuchet MS" panose="020B0603020202020204" pitchFamily="34" charset="0"/>
                <a:ea typeface="+mj-ea"/>
                <a:cs typeface="+mj-cs"/>
              </a:rPr>
              <a:t>2</a:t>
            </a:r>
            <a:r>
              <a:rPr lang="en-US" sz="2800" dirty="0">
                <a:solidFill>
                  <a:schemeClr val="accent1"/>
                </a:solidFill>
                <a:latin typeface="Trebuchet MS" panose="020B0603020202020204" pitchFamily="34" charset="0"/>
                <a:ea typeface="+mj-ea"/>
                <a:cs typeface="+mj-cs"/>
              </a:rPr>
              <a:t>.202</a:t>
            </a:r>
            <a:r>
              <a:rPr lang="ro-RO" sz="2800" dirty="0">
                <a:solidFill>
                  <a:schemeClr val="accent1"/>
                </a:solidFill>
                <a:latin typeface="Trebuchet MS" panose="020B0603020202020204" pitchFamily="34" charset="0"/>
                <a:ea typeface="+mj-ea"/>
                <a:cs typeface="+mj-cs"/>
              </a:rPr>
              <a:t>5</a:t>
            </a:r>
            <a:r>
              <a:rPr lang="en-US" sz="2800" dirty="0">
                <a:solidFill>
                  <a:schemeClr val="accent1"/>
                </a:solidFill>
                <a:latin typeface="Trebuchet MS" panose="020B0603020202020204" pitchFamily="34" charset="0"/>
                <a:ea typeface="+mj-ea"/>
                <a:cs typeface="+mj-cs"/>
              </a:rPr>
              <a:t>.</a:t>
            </a:r>
            <a:endParaRPr lang="ro-RO" sz="2800" dirty="0">
              <a:solidFill>
                <a:schemeClr val="accent1"/>
              </a:solidFill>
              <a:latin typeface="Trebuchet MS" panose="020B0603020202020204" pitchFamily="34" charset="0"/>
              <a:ea typeface="+mj-ea"/>
              <a:cs typeface="+mj-cs"/>
            </a:endParaRPr>
          </a:p>
          <a:p>
            <a:endParaRPr lang="ro-RO" sz="3200" dirty="0">
              <a:solidFill>
                <a:schemeClr val="accent1"/>
              </a:solidFill>
              <a:latin typeface="Trebuchet MS" panose="020B0603020202020204" pitchFamily="34" charset="0"/>
              <a:ea typeface="+mj-ea"/>
              <a:cs typeface="+mj-cs"/>
            </a:endParaRPr>
          </a:p>
          <a:p>
            <a:r>
              <a:rPr lang="ro-RO" sz="3200" dirty="0">
                <a:solidFill>
                  <a:schemeClr val="accent1"/>
                </a:solidFill>
                <a:latin typeface="Trebuchet MS" panose="020B0603020202020204" pitchFamily="34" charset="0"/>
                <a:ea typeface="+mj-ea"/>
                <a:cs typeface="+mj-cs"/>
              </a:rPr>
              <a:t>Durata de </a:t>
            </a:r>
            <a:r>
              <a:rPr lang="ro-RO" sz="3200" dirty="0" err="1">
                <a:solidFill>
                  <a:schemeClr val="accent1"/>
                </a:solidFill>
                <a:latin typeface="Trebuchet MS" panose="020B0603020202020204" pitchFamily="34" charset="0"/>
                <a:ea typeface="+mj-ea"/>
                <a:cs typeface="+mj-cs"/>
              </a:rPr>
              <a:t>finantare</a:t>
            </a:r>
            <a:r>
              <a:rPr lang="ro-RO" sz="3200" dirty="0">
                <a:solidFill>
                  <a:schemeClr val="accent1"/>
                </a:solidFill>
                <a:latin typeface="Trebuchet MS" panose="020B0603020202020204" pitchFamily="34" charset="0"/>
                <a:ea typeface="+mj-ea"/>
                <a:cs typeface="+mj-cs"/>
              </a:rPr>
              <a:t> a </a:t>
            </a:r>
            <a:r>
              <a:rPr lang="ro-RO" sz="3200" dirty="0" err="1">
                <a:solidFill>
                  <a:schemeClr val="accent1"/>
                </a:solidFill>
                <a:latin typeface="Trebuchet MS" panose="020B0603020202020204" pitchFamily="34" charset="0"/>
                <a:ea typeface="+mj-ea"/>
                <a:cs typeface="+mj-cs"/>
              </a:rPr>
              <a:t>functionarii</a:t>
            </a:r>
            <a:r>
              <a:rPr lang="ro-RO" sz="3200" dirty="0">
                <a:solidFill>
                  <a:schemeClr val="accent1"/>
                </a:solidFill>
                <a:latin typeface="Trebuchet MS" panose="020B0603020202020204" pitchFamily="34" charset="0"/>
                <a:ea typeface="+mj-ea"/>
                <a:cs typeface="+mj-cs"/>
              </a:rPr>
              <a:t> serviciilor noi nu poate </a:t>
            </a:r>
            <a:r>
              <a:rPr lang="ro-RO" sz="3200" dirty="0" err="1">
                <a:solidFill>
                  <a:schemeClr val="accent1"/>
                </a:solidFill>
                <a:latin typeface="Trebuchet MS" panose="020B0603020202020204" pitchFamily="34" charset="0"/>
                <a:ea typeface="+mj-ea"/>
                <a:cs typeface="+mj-cs"/>
              </a:rPr>
              <a:t>depasi</a:t>
            </a:r>
            <a:r>
              <a:rPr lang="ro-RO" sz="3200" dirty="0">
                <a:solidFill>
                  <a:schemeClr val="accent1"/>
                </a:solidFill>
                <a:latin typeface="Trebuchet MS" panose="020B0603020202020204" pitchFamily="34" charset="0"/>
                <a:ea typeface="+mj-ea"/>
                <a:cs typeface="+mj-cs"/>
              </a:rPr>
              <a:t> 31.12.2025 ( data </a:t>
            </a:r>
            <a:r>
              <a:rPr lang="ro-RO" sz="3200" dirty="0" err="1">
                <a:solidFill>
                  <a:schemeClr val="accent1"/>
                </a:solidFill>
                <a:latin typeface="Trebuchet MS" panose="020B0603020202020204" pitchFamily="34" charset="0"/>
                <a:ea typeface="+mj-ea"/>
                <a:cs typeface="+mj-cs"/>
              </a:rPr>
              <a:t>finalizarii</a:t>
            </a:r>
            <a:r>
              <a:rPr lang="ro-RO" sz="3200" dirty="0">
                <a:solidFill>
                  <a:schemeClr val="accent1"/>
                </a:solidFill>
                <a:latin typeface="Trebuchet MS" panose="020B0603020202020204" pitchFamily="34" charset="0"/>
                <a:ea typeface="+mj-ea"/>
                <a:cs typeface="+mj-cs"/>
              </a:rPr>
              <a:t> PNRR)</a:t>
            </a:r>
          </a:p>
          <a:p>
            <a:endParaRPr lang="en-US" sz="3200" dirty="0">
              <a:solidFill>
                <a:schemeClr val="accent1"/>
              </a:solidFill>
              <a:latin typeface="Trebuchet MS" panose="020B0603020202020204" pitchFamily="34" charset="0"/>
              <a:ea typeface="+mj-ea"/>
              <a:cs typeface="+mj-cs"/>
            </a:endParaRPr>
          </a:p>
        </p:txBody>
      </p:sp>
    </p:spTree>
    <p:extLst>
      <p:ext uri="{BB962C8B-B14F-4D97-AF65-F5344CB8AC3E}">
        <p14:creationId xmlns:p14="http://schemas.microsoft.com/office/powerpoint/2010/main" val="4063564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A361A621-BE54-BCC0-35B3-041483C27C9B}"/>
              </a:ext>
            </a:extLst>
          </p:cNvPr>
          <p:cNvSpPr>
            <a:spLocks noGrp="1"/>
          </p:cNvSpPr>
          <p:nvPr>
            <p:ph type="title"/>
          </p:nvPr>
        </p:nvSpPr>
        <p:spPr>
          <a:xfrm>
            <a:off x="838200" y="681036"/>
            <a:ext cx="10283890" cy="786257"/>
          </a:xfrm>
        </p:spPr>
        <p:txBody>
          <a:bodyPr>
            <a:normAutofit/>
          </a:bodyPr>
          <a:lstStyle/>
          <a:p>
            <a:r>
              <a:rPr lang="es-ES" sz="3600" dirty="0">
                <a:solidFill>
                  <a:schemeClr val="accent1"/>
                </a:solidFill>
                <a:latin typeface="Trebuchet MS" panose="020B0603020202020204" pitchFamily="34" charset="0"/>
              </a:rPr>
              <a:t>Cine poate beneficia de finanțarea PIN?</a:t>
            </a:r>
            <a:endParaRPr lang="en-US" sz="3600" dirty="0">
              <a:solidFill>
                <a:schemeClr val="accent1"/>
              </a:solidFill>
              <a:latin typeface="Trebuchet MS" panose="020B0603020202020204" pitchFamily="34" charset="0"/>
            </a:endParaRPr>
          </a:p>
        </p:txBody>
      </p:sp>
      <p:sp>
        <p:nvSpPr>
          <p:cNvPr id="3" name="Substituent conținut 2">
            <a:extLst>
              <a:ext uri="{FF2B5EF4-FFF2-40B4-BE49-F238E27FC236}">
                <a16:creationId xmlns:a16="http://schemas.microsoft.com/office/drawing/2014/main" id="{C2D9BD61-EF39-77ED-C407-BF6D81FFBC29}"/>
              </a:ext>
            </a:extLst>
          </p:cNvPr>
          <p:cNvSpPr>
            <a:spLocks noGrp="1"/>
          </p:cNvSpPr>
          <p:nvPr>
            <p:ph sz="half" idx="1"/>
          </p:nvPr>
        </p:nvSpPr>
        <p:spPr/>
        <p:txBody>
          <a:bodyPr>
            <a:normAutofit fontScale="85000" lnSpcReduction="20000"/>
          </a:bodyPr>
          <a:lstStyle/>
          <a:p>
            <a:pPr>
              <a:buFont typeface="Wingdings" panose="05000000000000000000" pitchFamily="2" charset="2"/>
              <a:buChar char="Ø"/>
            </a:pPr>
            <a:r>
              <a:rPr lang="en-US" b="1" dirty="0" err="1"/>
              <a:t>Solicitanţi</a:t>
            </a:r>
            <a:r>
              <a:rPr lang="en-US" b="1" dirty="0"/>
              <a:t> </a:t>
            </a:r>
            <a:r>
              <a:rPr lang="en-US" b="1" dirty="0" err="1"/>
              <a:t>eligibili</a:t>
            </a:r>
            <a:r>
              <a:rPr lang="en-US" b="1" dirty="0"/>
              <a:t> </a:t>
            </a:r>
            <a:endParaRPr lang="ro-RO" b="1" dirty="0"/>
          </a:p>
          <a:p>
            <a:pPr>
              <a:buFont typeface="Wingdings" panose="05000000000000000000" pitchFamily="2" charset="2"/>
              <a:buChar char="Ø"/>
            </a:pPr>
            <a:endParaRPr lang="ro-RO" b="1" dirty="0"/>
          </a:p>
          <a:p>
            <a:r>
              <a:rPr lang="ro-RO" dirty="0" err="1"/>
              <a:t>Direcţiile</a:t>
            </a:r>
            <a:r>
              <a:rPr lang="ro-RO" dirty="0"/>
              <a:t> generale de </a:t>
            </a:r>
            <a:r>
              <a:rPr lang="ro-RO" dirty="0" err="1"/>
              <a:t>asistenţă</a:t>
            </a:r>
            <a:r>
              <a:rPr lang="ro-RO" dirty="0"/>
              <a:t> socială </a:t>
            </a:r>
            <a:r>
              <a:rPr lang="ro-RO" dirty="0" err="1"/>
              <a:t>şi</a:t>
            </a:r>
            <a:r>
              <a:rPr lang="ro-RO" dirty="0"/>
              <a:t> </a:t>
            </a:r>
            <a:r>
              <a:rPr lang="ro-RO" dirty="0" err="1"/>
              <a:t>protecţia</a:t>
            </a:r>
            <a:r>
              <a:rPr lang="ro-RO" dirty="0"/>
              <a:t> copilului </a:t>
            </a:r>
            <a:r>
              <a:rPr lang="ro-RO" dirty="0" err="1"/>
              <a:t>judeţene</a:t>
            </a:r>
            <a:r>
              <a:rPr lang="ro-RO" dirty="0"/>
              <a:t>/ locale ale sectoarelor municipiului </a:t>
            </a:r>
            <a:r>
              <a:rPr lang="ro-RO" dirty="0" err="1"/>
              <a:t>Bucureşti</a:t>
            </a:r>
            <a:endParaRPr lang="ro-RO" dirty="0"/>
          </a:p>
          <a:p>
            <a:r>
              <a:rPr lang="ro-RO" dirty="0"/>
              <a:t>sau unitățile administrativ-teritoriale (UAT), prin serviciile publice de </a:t>
            </a:r>
            <a:r>
              <a:rPr lang="ro-RO" dirty="0" err="1"/>
              <a:t>asistenţă</a:t>
            </a:r>
            <a:r>
              <a:rPr lang="ro-RO" dirty="0"/>
              <a:t> socială (SPAS)/ direcțiile de asistență socială (DAS)</a:t>
            </a:r>
          </a:p>
        </p:txBody>
      </p:sp>
      <p:sp>
        <p:nvSpPr>
          <p:cNvPr id="4" name="Substituent conținut 3">
            <a:extLst>
              <a:ext uri="{FF2B5EF4-FFF2-40B4-BE49-F238E27FC236}">
                <a16:creationId xmlns:a16="http://schemas.microsoft.com/office/drawing/2014/main" id="{1F237240-42B7-24C3-E0CA-36B3558CDED8}"/>
              </a:ext>
            </a:extLst>
          </p:cNvPr>
          <p:cNvSpPr>
            <a:spLocks noGrp="1"/>
          </p:cNvSpPr>
          <p:nvPr>
            <p:ph sz="half" idx="2"/>
          </p:nvPr>
        </p:nvSpPr>
        <p:spPr/>
        <p:txBody>
          <a:bodyPr>
            <a:normAutofit fontScale="85000" lnSpcReduction="20000"/>
          </a:bodyPr>
          <a:lstStyle/>
          <a:p>
            <a:pPr>
              <a:buFont typeface="Wingdings" panose="05000000000000000000" pitchFamily="2" charset="2"/>
              <a:buChar char="Ø"/>
            </a:pPr>
            <a:r>
              <a:rPr lang="en-US" b="1" dirty="0" err="1"/>
              <a:t>Parteneri</a:t>
            </a:r>
            <a:r>
              <a:rPr lang="en-US" b="1" dirty="0"/>
              <a:t> </a:t>
            </a:r>
            <a:r>
              <a:rPr lang="en-US" b="1" dirty="0" err="1"/>
              <a:t>eligibili</a:t>
            </a:r>
            <a:r>
              <a:rPr lang="en-US" b="1" dirty="0"/>
              <a:t> </a:t>
            </a:r>
            <a:endParaRPr lang="en-US" dirty="0"/>
          </a:p>
          <a:p>
            <a:r>
              <a:rPr lang="en-US" dirty="0" err="1"/>
              <a:t>furnizori</a:t>
            </a:r>
            <a:r>
              <a:rPr lang="en-US" dirty="0"/>
              <a:t> de </a:t>
            </a:r>
            <a:r>
              <a:rPr lang="en-US" dirty="0" err="1"/>
              <a:t>servicii</a:t>
            </a:r>
            <a:r>
              <a:rPr lang="en-US" dirty="0"/>
              <a:t> </a:t>
            </a:r>
            <a:r>
              <a:rPr lang="en-US" dirty="0" err="1"/>
              <a:t>sociale</a:t>
            </a:r>
            <a:r>
              <a:rPr lang="en-US" dirty="0"/>
              <a:t> </a:t>
            </a:r>
            <a:r>
              <a:rPr lang="en-US" dirty="0" err="1"/>
              <a:t>privaţi</a:t>
            </a:r>
            <a:r>
              <a:rPr lang="en-US" dirty="0"/>
              <a:t>, </a:t>
            </a:r>
            <a:r>
              <a:rPr lang="en-US" dirty="0" err="1"/>
              <a:t>acreditați</a:t>
            </a:r>
            <a:r>
              <a:rPr lang="en-US" dirty="0"/>
              <a:t> </a:t>
            </a:r>
            <a:r>
              <a:rPr lang="en-US" dirty="0" err="1"/>
              <a:t>în</a:t>
            </a:r>
            <a:r>
              <a:rPr lang="en-US" dirty="0"/>
              <a:t> </a:t>
            </a:r>
            <a:r>
              <a:rPr lang="en-US" dirty="0" err="1"/>
              <a:t>condiţiile</a:t>
            </a:r>
            <a:r>
              <a:rPr lang="en-US" dirty="0"/>
              <a:t> </a:t>
            </a:r>
            <a:r>
              <a:rPr lang="en-US" dirty="0" err="1"/>
              <a:t>legii</a:t>
            </a:r>
            <a:r>
              <a:rPr lang="en-US" dirty="0"/>
              <a:t>: </a:t>
            </a:r>
            <a:r>
              <a:rPr lang="en-US" dirty="0" err="1"/>
              <a:t>organizații</a:t>
            </a:r>
            <a:r>
              <a:rPr lang="en-US" dirty="0"/>
              <a:t> </a:t>
            </a:r>
            <a:r>
              <a:rPr lang="en-US" dirty="0" err="1"/>
              <a:t>neguvernamentale</a:t>
            </a:r>
            <a:r>
              <a:rPr lang="en-US" dirty="0"/>
              <a:t> care </a:t>
            </a:r>
            <a:r>
              <a:rPr lang="en-US" dirty="0" err="1"/>
              <a:t>desfăşoară</a:t>
            </a:r>
            <a:r>
              <a:rPr lang="en-US" dirty="0"/>
              <a:t> </a:t>
            </a:r>
            <a:r>
              <a:rPr lang="en-US" dirty="0" err="1"/>
              <a:t>activităţi</a:t>
            </a:r>
            <a:r>
              <a:rPr lang="en-US" dirty="0"/>
              <a:t> </a:t>
            </a:r>
            <a:r>
              <a:rPr lang="en-US" dirty="0" err="1"/>
              <a:t>în</a:t>
            </a:r>
            <a:r>
              <a:rPr lang="en-US" dirty="0"/>
              <a:t> </a:t>
            </a:r>
            <a:r>
              <a:rPr lang="en-US" dirty="0" err="1"/>
              <a:t>domeniul</a:t>
            </a:r>
            <a:r>
              <a:rPr lang="en-US" dirty="0"/>
              <a:t> </a:t>
            </a:r>
            <a:r>
              <a:rPr lang="en-US" dirty="0" err="1"/>
              <a:t>protecţiei</a:t>
            </a:r>
            <a:r>
              <a:rPr lang="en-US" dirty="0"/>
              <a:t> </a:t>
            </a:r>
            <a:r>
              <a:rPr lang="en-US" dirty="0" err="1"/>
              <a:t>persoanelor</a:t>
            </a:r>
            <a:r>
              <a:rPr lang="en-US" dirty="0"/>
              <a:t> cu </a:t>
            </a:r>
            <a:r>
              <a:rPr lang="en-US" dirty="0" err="1"/>
              <a:t>dizabilităţi</a:t>
            </a:r>
            <a:r>
              <a:rPr lang="en-US" dirty="0"/>
              <a:t>;</a:t>
            </a:r>
          </a:p>
          <a:p>
            <a:r>
              <a:rPr lang="en-US" dirty="0" err="1"/>
              <a:t>furnizori</a:t>
            </a:r>
            <a:r>
              <a:rPr lang="en-US" dirty="0"/>
              <a:t> de </a:t>
            </a:r>
            <a:r>
              <a:rPr lang="en-US" dirty="0" err="1"/>
              <a:t>servicii</a:t>
            </a:r>
            <a:r>
              <a:rPr lang="en-US" dirty="0"/>
              <a:t> </a:t>
            </a:r>
            <a:r>
              <a:rPr lang="en-US" dirty="0" err="1"/>
              <a:t>sociale</a:t>
            </a:r>
            <a:r>
              <a:rPr lang="en-US" dirty="0"/>
              <a:t> </a:t>
            </a:r>
            <a:r>
              <a:rPr lang="en-US" dirty="0" err="1"/>
              <a:t>publici</a:t>
            </a:r>
            <a:r>
              <a:rPr lang="en-US" dirty="0"/>
              <a:t>, </a:t>
            </a:r>
            <a:r>
              <a:rPr lang="en-US" dirty="0" err="1"/>
              <a:t>acreditaţi</a:t>
            </a:r>
            <a:r>
              <a:rPr lang="en-US" dirty="0"/>
              <a:t> </a:t>
            </a:r>
            <a:r>
              <a:rPr lang="en-US" dirty="0" err="1"/>
              <a:t>în</a:t>
            </a:r>
            <a:r>
              <a:rPr lang="en-US" dirty="0"/>
              <a:t> </a:t>
            </a:r>
            <a:r>
              <a:rPr lang="en-US" dirty="0" err="1"/>
              <a:t>condiţiile</a:t>
            </a:r>
            <a:r>
              <a:rPr lang="en-US" dirty="0"/>
              <a:t> </a:t>
            </a:r>
            <a:r>
              <a:rPr lang="en-US" dirty="0" err="1"/>
              <a:t>legii</a:t>
            </a:r>
            <a:r>
              <a:rPr lang="en-US" dirty="0"/>
              <a:t>: </a:t>
            </a:r>
            <a:r>
              <a:rPr lang="en-US" dirty="0" err="1"/>
              <a:t>unități</a:t>
            </a:r>
            <a:r>
              <a:rPr lang="en-US" dirty="0"/>
              <a:t> </a:t>
            </a:r>
            <a:r>
              <a:rPr lang="en-US" dirty="0" err="1"/>
              <a:t>administrativ-teritoriale</a:t>
            </a:r>
            <a:r>
              <a:rPr lang="en-US" dirty="0"/>
              <a:t> (UAT), </a:t>
            </a:r>
            <a:r>
              <a:rPr lang="en-US" dirty="0" err="1"/>
              <a:t>prin</a:t>
            </a:r>
            <a:r>
              <a:rPr lang="en-US" dirty="0"/>
              <a:t> </a:t>
            </a:r>
            <a:r>
              <a:rPr lang="en-US" dirty="0" err="1"/>
              <a:t>serviciile</a:t>
            </a:r>
            <a:r>
              <a:rPr lang="en-US" dirty="0"/>
              <a:t> </a:t>
            </a:r>
            <a:r>
              <a:rPr lang="en-US" dirty="0" err="1"/>
              <a:t>publice</a:t>
            </a:r>
            <a:r>
              <a:rPr lang="en-US" dirty="0"/>
              <a:t> de </a:t>
            </a:r>
            <a:r>
              <a:rPr lang="en-US" dirty="0" err="1"/>
              <a:t>asistenţă</a:t>
            </a:r>
            <a:r>
              <a:rPr lang="en-US" dirty="0"/>
              <a:t> </a:t>
            </a:r>
            <a:r>
              <a:rPr lang="en-US" dirty="0" err="1"/>
              <a:t>socială</a:t>
            </a:r>
            <a:r>
              <a:rPr lang="en-US" dirty="0"/>
              <a:t> (SPAS).</a:t>
            </a:r>
            <a:endParaRPr lang="ro-RO" dirty="0"/>
          </a:p>
          <a:p>
            <a:r>
              <a:rPr lang="ro-RO" dirty="0"/>
              <a:t>D</a:t>
            </a:r>
            <a:r>
              <a:rPr lang="en-US" dirty="0" err="1"/>
              <a:t>irecţiile</a:t>
            </a:r>
            <a:r>
              <a:rPr lang="en-US" dirty="0"/>
              <a:t> </a:t>
            </a:r>
            <a:r>
              <a:rPr lang="en-US" dirty="0" err="1"/>
              <a:t>generale</a:t>
            </a:r>
            <a:r>
              <a:rPr lang="en-US" dirty="0"/>
              <a:t> de </a:t>
            </a:r>
            <a:r>
              <a:rPr lang="en-US" dirty="0" err="1"/>
              <a:t>asistenţă</a:t>
            </a:r>
            <a:r>
              <a:rPr lang="en-US" dirty="0"/>
              <a:t> </a:t>
            </a:r>
            <a:r>
              <a:rPr lang="en-US" dirty="0" err="1"/>
              <a:t>socială</a:t>
            </a:r>
            <a:r>
              <a:rPr lang="en-US" dirty="0"/>
              <a:t> </a:t>
            </a:r>
            <a:r>
              <a:rPr lang="en-US" dirty="0" err="1"/>
              <a:t>şi</a:t>
            </a:r>
            <a:r>
              <a:rPr lang="en-US" dirty="0"/>
              <a:t> </a:t>
            </a:r>
            <a:r>
              <a:rPr lang="en-US" dirty="0" err="1"/>
              <a:t>protecţia</a:t>
            </a:r>
            <a:r>
              <a:rPr lang="en-US" dirty="0"/>
              <a:t> </a:t>
            </a:r>
            <a:r>
              <a:rPr lang="en-US" dirty="0" err="1"/>
              <a:t>copilului</a:t>
            </a:r>
            <a:r>
              <a:rPr lang="en-US" dirty="0"/>
              <a:t> </a:t>
            </a:r>
            <a:r>
              <a:rPr lang="en-US" dirty="0" err="1"/>
              <a:t>judeţene</a:t>
            </a:r>
            <a:r>
              <a:rPr lang="en-US" dirty="0"/>
              <a:t>/ locale ale </a:t>
            </a:r>
            <a:r>
              <a:rPr lang="en-US" dirty="0" err="1"/>
              <a:t>sectoarelor</a:t>
            </a:r>
            <a:r>
              <a:rPr lang="en-US" dirty="0"/>
              <a:t> </a:t>
            </a:r>
            <a:r>
              <a:rPr lang="en-US" dirty="0" err="1"/>
              <a:t>municipiului</a:t>
            </a:r>
            <a:r>
              <a:rPr lang="en-US" dirty="0"/>
              <a:t> </a:t>
            </a:r>
            <a:r>
              <a:rPr lang="en-US" dirty="0" err="1"/>
              <a:t>Bucureşti</a:t>
            </a:r>
            <a:r>
              <a:rPr lang="en-US" dirty="0"/>
              <a:t>.</a:t>
            </a:r>
          </a:p>
          <a:p>
            <a:endParaRPr lang="en-US" dirty="0"/>
          </a:p>
        </p:txBody>
      </p:sp>
    </p:spTree>
    <p:extLst>
      <p:ext uri="{BB962C8B-B14F-4D97-AF65-F5344CB8AC3E}">
        <p14:creationId xmlns:p14="http://schemas.microsoft.com/office/powerpoint/2010/main" val="3891859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7BE965BF-E38F-B87D-0CAC-322666BDA918}"/>
              </a:ext>
            </a:extLst>
          </p:cNvPr>
          <p:cNvSpPr>
            <a:spLocks noGrp="1"/>
          </p:cNvSpPr>
          <p:nvPr>
            <p:ph type="title"/>
          </p:nvPr>
        </p:nvSpPr>
        <p:spPr>
          <a:xfrm>
            <a:off x="478465" y="1180214"/>
            <a:ext cx="10643625" cy="744278"/>
          </a:xfrm>
        </p:spPr>
        <p:txBody>
          <a:bodyPr/>
          <a:lstStyle/>
          <a:p>
            <a:r>
              <a:rPr lang="en-US" sz="3600" dirty="0" err="1">
                <a:solidFill>
                  <a:schemeClr val="accent1"/>
                </a:solidFill>
                <a:latin typeface="Trebuchet MS" panose="020B0603020202020204" pitchFamily="34" charset="0"/>
              </a:rPr>
              <a:t>Eligibilitatea</a:t>
            </a:r>
            <a:r>
              <a:rPr lang="en-US" dirty="0"/>
              <a:t> </a:t>
            </a:r>
            <a:r>
              <a:rPr lang="en-US" sz="3600" dirty="0" err="1">
                <a:solidFill>
                  <a:schemeClr val="accent1"/>
                </a:solidFill>
                <a:latin typeface="Trebuchet MS" panose="020B0603020202020204" pitchFamily="34" charset="0"/>
              </a:rPr>
              <a:t>solicitantului</a:t>
            </a:r>
            <a:r>
              <a:rPr lang="en-US" sz="3600" dirty="0">
                <a:solidFill>
                  <a:schemeClr val="accent1"/>
                </a:solidFill>
                <a:latin typeface="Trebuchet MS" panose="020B0603020202020204" pitchFamily="34" charset="0"/>
              </a:rPr>
              <a:t> </a:t>
            </a:r>
          </a:p>
        </p:txBody>
      </p:sp>
      <p:sp>
        <p:nvSpPr>
          <p:cNvPr id="4" name="CasetăText 3">
            <a:extLst>
              <a:ext uri="{FF2B5EF4-FFF2-40B4-BE49-F238E27FC236}">
                <a16:creationId xmlns:a16="http://schemas.microsoft.com/office/drawing/2014/main" id="{5D76DB72-E49A-4426-198B-E015F30A4B8C}"/>
              </a:ext>
            </a:extLst>
          </p:cNvPr>
          <p:cNvSpPr txBox="1"/>
          <p:nvPr/>
        </p:nvSpPr>
        <p:spPr>
          <a:xfrm>
            <a:off x="478465" y="2052084"/>
            <a:ext cx="10887739" cy="3785652"/>
          </a:xfrm>
          <a:prstGeom prst="rect">
            <a:avLst/>
          </a:prstGeom>
          <a:noFill/>
        </p:spPr>
        <p:txBody>
          <a:bodyPr wrap="square">
            <a:spAutoFit/>
          </a:bodyPr>
          <a:lstStyle/>
          <a:p>
            <a:r>
              <a:rPr lang="ro-RO" sz="1600" dirty="0">
                <a:latin typeface="Trebuchet MS" panose="020B0603020202020204" pitchFamily="34" charset="0"/>
              </a:rPr>
              <a:t>T</a:t>
            </a:r>
            <a:r>
              <a:rPr lang="en-US" sz="1600" dirty="0" err="1">
                <a:latin typeface="Trebuchet MS" panose="020B0603020202020204" pitchFamily="34" charset="0"/>
              </a:rPr>
              <a:t>rebuie</a:t>
            </a:r>
            <a:r>
              <a:rPr lang="en-US" sz="1600" dirty="0">
                <a:latin typeface="Trebuchet MS" panose="020B0603020202020204" pitchFamily="34" charset="0"/>
              </a:rPr>
              <a:t> </a:t>
            </a:r>
            <a:r>
              <a:rPr lang="en-US" sz="1600" dirty="0" err="1">
                <a:latin typeface="Trebuchet MS" panose="020B0603020202020204" pitchFamily="34" charset="0"/>
              </a:rPr>
              <a:t>să</a:t>
            </a:r>
            <a:r>
              <a:rPr lang="en-US" sz="1600" dirty="0">
                <a:latin typeface="Trebuchet MS" panose="020B0603020202020204" pitchFamily="34" charset="0"/>
              </a:rPr>
              <a:t> </a:t>
            </a:r>
            <a:r>
              <a:rPr lang="en-US" sz="1600" dirty="0" err="1">
                <a:latin typeface="Trebuchet MS" panose="020B0603020202020204" pitchFamily="34" charset="0"/>
              </a:rPr>
              <a:t>îndeplinească</a:t>
            </a:r>
            <a:r>
              <a:rPr lang="en-US" sz="1600" dirty="0">
                <a:latin typeface="Trebuchet MS" panose="020B0603020202020204" pitchFamily="34" charset="0"/>
              </a:rPr>
              <a:t> </a:t>
            </a:r>
            <a:r>
              <a:rPr lang="en-US" sz="1600" dirty="0" err="1">
                <a:latin typeface="Trebuchet MS" panose="020B0603020202020204" pitchFamily="34" charset="0"/>
              </a:rPr>
              <a:t>cumulativ</a:t>
            </a:r>
            <a:r>
              <a:rPr lang="en-US" sz="1600" dirty="0">
                <a:latin typeface="Trebuchet MS" panose="020B0603020202020204" pitchFamily="34" charset="0"/>
              </a:rPr>
              <a:t> </a:t>
            </a:r>
            <a:r>
              <a:rPr lang="en-US" sz="1600" dirty="0" err="1">
                <a:latin typeface="Trebuchet MS" panose="020B0603020202020204" pitchFamily="34" charset="0"/>
              </a:rPr>
              <a:t>următoarele</a:t>
            </a:r>
            <a:r>
              <a:rPr lang="en-US" sz="1600" dirty="0">
                <a:latin typeface="Trebuchet MS" panose="020B0603020202020204" pitchFamily="34" charset="0"/>
              </a:rPr>
              <a:t> </a:t>
            </a:r>
            <a:r>
              <a:rPr lang="en-US" sz="1600" dirty="0" err="1">
                <a:latin typeface="Trebuchet MS" panose="020B0603020202020204" pitchFamily="34" charset="0"/>
              </a:rPr>
              <a:t>criterii</a:t>
            </a:r>
            <a:r>
              <a:rPr lang="en-US" sz="1600" dirty="0">
                <a:latin typeface="Trebuchet MS" panose="020B0603020202020204" pitchFamily="34" charset="0"/>
              </a:rPr>
              <a:t> de </a:t>
            </a:r>
            <a:r>
              <a:rPr lang="en-US" sz="1600" dirty="0" err="1">
                <a:latin typeface="Trebuchet MS" panose="020B0603020202020204" pitchFamily="34" charset="0"/>
              </a:rPr>
              <a:t>eligibilitate</a:t>
            </a:r>
            <a:r>
              <a:rPr lang="en-US" sz="1600" dirty="0">
                <a:latin typeface="Trebuchet MS" panose="020B0603020202020204" pitchFamily="34" charset="0"/>
              </a:rPr>
              <a:t>:</a:t>
            </a:r>
            <a:endParaRPr lang="ro-RO" sz="1600" dirty="0">
              <a:latin typeface="Trebuchet MS" panose="020B0603020202020204" pitchFamily="34" charset="0"/>
            </a:endParaRPr>
          </a:p>
          <a:p>
            <a:endParaRPr lang="ro-RO" sz="1600" dirty="0">
              <a:latin typeface="Trebuchet MS" panose="020B0603020202020204" pitchFamily="34" charset="0"/>
            </a:endParaRPr>
          </a:p>
          <a:p>
            <a:r>
              <a:rPr lang="en-US" sz="1600" dirty="0">
                <a:latin typeface="Trebuchet MS" panose="020B0603020202020204" pitchFamily="34" charset="0"/>
              </a:rPr>
              <a:t>a)</a:t>
            </a:r>
            <a:r>
              <a:rPr lang="en-US" sz="1600" dirty="0" err="1">
                <a:latin typeface="Trebuchet MS" panose="020B0603020202020204" pitchFamily="34" charset="0"/>
              </a:rPr>
              <a:t>să</a:t>
            </a:r>
            <a:r>
              <a:rPr lang="en-US" sz="1600" dirty="0">
                <a:latin typeface="Trebuchet MS" panose="020B0603020202020204" pitchFamily="34" charset="0"/>
              </a:rPr>
              <a:t> </a:t>
            </a:r>
            <a:r>
              <a:rPr lang="en-US" sz="1600" dirty="0" err="1">
                <a:latin typeface="Trebuchet MS" panose="020B0603020202020204" pitchFamily="34" charset="0"/>
              </a:rPr>
              <a:t>aibă</a:t>
            </a:r>
            <a:r>
              <a:rPr lang="en-US" sz="1600" dirty="0">
                <a:latin typeface="Trebuchet MS" panose="020B0603020202020204" pitchFamily="34" charset="0"/>
              </a:rPr>
              <a:t> </a:t>
            </a:r>
            <a:r>
              <a:rPr lang="en-US" sz="1600" dirty="0" err="1">
                <a:latin typeface="Trebuchet MS" panose="020B0603020202020204" pitchFamily="34" charset="0"/>
              </a:rPr>
              <a:t>calitatea</a:t>
            </a:r>
            <a:r>
              <a:rPr lang="en-US" sz="1600" dirty="0">
                <a:latin typeface="Trebuchet MS" panose="020B0603020202020204" pitchFamily="34" charset="0"/>
              </a:rPr>
              <a:t> de </a:t>
            </a:r>
            <a:r>
              <a:rPr lang="en-US" sz="1600" dirty="0" err="1">
                <a:latin typeface="Trebuchet MS" panose="020B0603020202020204" pitchFamily="34" charset="0"/>
              </a:rPr>
              <a:t>furnizori</a:t>
            </a:r>
            <a:r>
              <a:rPr lang="en-US" sz="1600" dirty="0">
                <a:latin typeface="Trebuchet MS" panose="020B0603020202020204" pitchFamily="34" charset="0"/>
              </a:rPr>
              <a:t> de </a:t>
            </a:r>
            <a:r>
              <a:rPr lang="en-US" sz="1600" dirty="0" err="1">
                <a:latin typeface="Trebuchet MS" panose="020B0603020202020204" pitchFamily="34" charset="0"/>
              </a:rPr>
              <a:t>servicii</a:t>
            </a:r>
            <a:r>
              <a:rPr lang="en-US" sz="1600" dirty="0">
                <a:latin typeface="Trebuchet MS" panose="020B0603020202020204" pitchFamily="34" charset="0"/>
              </a:rPr>
              <a:t> </a:t>
            </a:r>
            <a:r>
              <a:rPr lang="en-US" sz="1600" dirty="0" err="1">
                <a:latin typeface="Trebuchet MS" panose="020B0603020202020204" pitchFamily="34" charset="0"/>
              </a:rPr>
              <a:t>sociale</a:t>
            </a:r>
            <a:r>
              <a:rPr lang="en-US" sz="1600" dirty="0">
                <a:latin typeface="Trebuchet MS" panose="020B0603020202020204" pitchFamily="34" charset="0"/>
              </a:rPr>
              <a:t>, </a:t>
            </a:r>
            <a:r>
              <a:rPr lang="en-US" sz="1600" dirty="0" err="1">
                <a:latin typeface="Trebuchet MS" panose="020B0603020202020204" pitchFamily="34" charset="0"/>
              </a:rPr>
              <a:t>acreditați</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condițiile</a:t>
            </a:r>
            <a:r>
              <a:rPr lang="en-US" sz="1600" dirty="0">
                <a:latin typeface="Trebuchet MS" panose="020B0603020202020204" pitchFamily="34" charset="0"/>
              </a:rPr>
              <a:t> </a:t>
            </a:r>
            <a:r>
              <a:rPr lang="en-US" sz="1600" dirty="0" err="1">
                <a:latin typeface="Trebuchet MS" panose="020B0603020202020204" pitchFamily="34" charset="0"/>
              </a:rPr>
              <a:t>legii</a:t>
            </a:r>
            <a:r>
              <a:rPr lang="en-US" sz="1600" dirty="0">
                <a:latin typeface="Trebuchet MS" panose="020B0603020202020204" pitchFamily="34" charset="0"/>
              </a:rPr>
              <a:t>;</a:t>
            </a:r>
          </a:p>
          <a:p>
            <a:r>
              <a:rPr lang="en-US" sz="1600" dirty="0">
                <a:latin typeface="Trebuchet MS" panose="020B0603020202020204" pitchFamily="34" charset="0"/>
              </a:rPr>
              <a:t>b)</a:t>
            </a:r>
            <a:r>
              <a:rPr lang="en-US" sz="1600" dirty="0" err="1">
                <a:latin typeface="Trebuchet MS" panose="020B0603020202020204" pitchFamily="34" charset="0"/>
              </a:rPr>
              <a:t>să</a:t>
            </a:r>
            <a:r>
              <a:rPr lang="en-US" sz="1600" dirty="0">
                <a:latin typeface="Trebuchet MS" panose="020B0603020202020204" pitchFamily="34" charset="0"/>
              </a:rPr>
              <a:t> </a:t>
            </a:r>
            <a:r>
              <a:rPr lang="en-US" sz="1600" dirty="0" err="1">
                <a:latin typeface="Trebuchet MS" panose="020B0603020202020204" pitchFamily="34" charset="0"/>
              </a:rPr>
              <a:t>asigure</a:t>
            </a:r>
            <a:r>
              <a:rPr lang="en-US" sz="1600" dirty="0">
                <a:latin typeface="Trebuchet MS" panose="020B0603020202020204" pitchFamily="34" charset="0"/>
              </a:rPr>
              <a:t> </a:t>
            </a:r>
            <a:r>
              <a:rPr lang="en-US" sz="1600" dirty="0" err="1">
                <a:latin typeface="Trebuchet MS" panose="020B0603020202020204" pitchFamily="34" charset="0"/>
              </a:rPr>
              <a:t>sustenabilitatea</a:t>
            </a:r>
            <a:r>
              <a:rPr lang="en-US" sz="1600" dirty="0">
                <a:latin typeface="Trebuchet MS" panose="020B0603020202020204" pitchFamily="34" charset="0"/>
              </a:rPr>
              <a:t> </a:t>
            </a:r>
            <a:r>
              <a:rPr lang="en-US" sz="1600" dirty="0" err="1">
                <a:latin typeface="Trebuchet MS" panose="020B0603020202020204" pitchFamily="34" charset="0"/>
              </a:rPr>
              <a:t>serviciului</a:t>
            </a:r>
            <a:r>
              <a:rPr lang="en-US" sz="1600" dirty="0">
                <a:latin typeface="Trebuchet MS" panose="020B0603020202020204" pitchFamily="34" charset="0"/>
              </a:rPr>
              <a:t> social </a:t>
            </a:r>
            <a:r>
              <a:rPr lang="en-US" sz="1600" dirty="0" err="1">
                <a:latin typeface="Trebuchet MS" panose="020B0603020202020204" pitchFamily="34" charset="0"/>
              </a:rPr>
              <a:t>nou</a:t>
            </a:r>
            <a:r>
              <a:rPr lang="en-US" sz="1600" dirty="0">
                <a:latin typeface="Trebuchet MS" panose="020B0603020202020204" pitchFamily="34" charset="0"/>
              </a:rPr>
              <a:t> </a:t>
            </a:r>
            <a:r>
              <a:rPr lang="en-US" sz="1600" dirty="0" err="1">
                <a:latin typeface="Trebuchet MS" panose="020B0603020202020204" pitchFamily="34" charset="0"/>
              </a:rPr>
              <a:t>înființat</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nume</a:t>
            </a:r>
            <a:r>
              <a:rPr lang="en-US" sz="1600" dirty="0">
                <a:latin typeface="Trebuchet MS" panose="020B0603020202020204" pitchFamily="34" charset="0"/>
              </a:rPr>
              <a:t> </a:t>
            </a:r>
            <a:r>
              <a:rPr lang="en-US" sz="1600" dirty="0" err="1">
                <a:latin typeface="Trebuchet MS" panose="020B0603020202020204" pitchFamily="34" charset="0"/>
              </a:rPr>
              <a:t>propriu</a:t>
            </a:r>
            <a:r>
              <a:rPr lang="en-US" sz="1600" dirty="0">
                <a:latin typeface="Trebuchet MS" panose="020B0603020202020204" pitchFamily="34" charset="0"/>
              </a:rPr>
              <a:t> </a:t>
            </a:r>
            <a:r>
              <a:rPr lang="en-US" sz="1600" dirty="0" err="1">
                <a:latin typeface="Trebuchet MS" panose="020B0603020202020204" pitchFamily="34" charset="0"/>
              </a:rPr>
              <a:t>sau</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parteneriat</a:t>
            </a:r>
            <a:r>
              <a:rPr lang="en-US" sz="1600" dirty="0">
                <a:latin typeface="Trebuchet MS" panose="020B0603020202020204" pitchFamily="34" charset="0"/>
              </a:rPr>
              <a:t> </a:t>
            </a:r>
            <a:r>
              <a:rPr lang="en-US" sz="1600" dirty="0" err="1">
                <a:latin typeface="Trebuchet MS" panose="020B0603020202020204" pitchFamily="34" charset="0"/>
              </a:rPr>
              <a:t>și</a:t>
            </a:r>
            <a:r>
              <a:rPr lang="en-US" sz="1600" dirty="0">
                <a:latin typeface="Trebuchet MS" panose="020B0603020202020204" pitchFamily="34" charset="0"/>
              </a:rPr>
              <a:t> </a:t>
            </a:r>
            <a:r>
              <a:rPr lang="en-US" sz="1600" dirty="0" err="1">
                <a:latin typeface="Trebuchet MS" panose="020B0603020202020204" pitchFamily="34" charset="0"/>
              </a:rPr>
              <a:t>să</a:t>
            </a:r>
            <a:r>
              <a:rPr lang="en-US" sz="1600" dirty="0">
                <a:latin typeface="Trebuchet MS" panose="020B0603020202020204" pitchFamily="34" charset="0"/>
              </a:rPr>
              <a:t> </a:t>
            </a:r>
            <a:r>
              <a:rPr lang="en-US" sz="1600" dirty="0" err="1">
                <a:latin typeface="Trebuchet MS" panose="020B0603020202020204" pitchFamily="34" charset="0"/>
              </a:rPr>
              <a:t>răspundă</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respectarea</a:t>
            </a:r>
            <a:r>
              <a:rPr lang="en-US" sz="1600" dirty="0">
                <a:latin typeface="Trebuchet MS" panose="020B0603020202020204" pitchFamily="34" charset="0"/>
              </a:rPr>
              <a:t> </a:t>
            </a:r>
            <a:r>
              <a:rPr lang="en-US" sz="1600" dirty="0" err="1">
                <a:latin typeface="Trebuchet MS" panose="020B0603020202020204" pitchFamily="34" charset="0"/>
              </a:rPr>
              <a:t>perioadei</a:t>
            </a:r>
            <a:r>
              <a:rPr lang="en-US" sz="1600" dirty="0">
                <a:latin typeface="Trebuchet MS" panose="020B0603020202020204" pitchFamily="34" charset="0"/>
              </a:rPr>
              <a:t> de </a:t>
            </a:r>
            <a:r>
              <a:rPr lang="en-US" sz="1600" b="1" dirty="0" err="1">
                <a:latin typeface="Trebuchet MS" panose="020B0603020202020204" pitchFamily="34" charset="0"/>
              </a:rPr>
              <a:t>sustenabilitate</a:t>
            </a:r>
            <a:r>
              <a:rPr lang="en-US" sz="1600" b="1" dirty="0">
                <a:latin typeface="Trebuchet MS" panose="020B0603020202020204" pitchFamily="34" charset="0"/>
              </a:rPr>
              <a:t> </a:t>
            </a:r>
            <a:r>
              <a:rPr lang="en-US" sz="1600" b="1" dirty="0" err="1">
                <a:latin typeface="Trebuchet MS" panose="020B0603020202020204" pitchFamily="34" charset="0"/>
              </a:rPr>
              <a:t>timp</a:t>
            </a:r>
            <a:r>
              <a:rPr lang="en-US" sz="1600" b="1" dirty="0">
                <a:latin typeface="Trebuchet MS" panose="020B0603020202020204" pitchFamily="34" charset="0"/>
              </a:rPr>
              <a:t> de </a:t>
            </a:r>
            <a:r>
              <a:rPr lang="en-US" sz="1600" b="1" dirty="0" err="1">
                <a:latin typeface="Trebuchet MS" panose="020B0603020202020204" pitchFamily="34" charset="0"/>
              </a:rPr>
              <a:t>cel</a:t>
            </a:r>
            <a:r>
              <a:rPr lang="en-US" sz="1600" b="1" dirty="0">
                <a:latin typeface="Trebuchet MS" panose="020B0603020202020204" pitchFamily="34" charset="0"/>
              </a:rPr>
              <a:t> </a:t>
            </a:r>
            <a:r>
              <a:rPr lang="en-US" sz="1600" b="1" dirty="0" err="1">
                <a:latin typeface="Trebuchet MS" panose="020B0603020202020204" pitchFamily="34" charset="0"/>
              </a:rPr>
              <a:t>puțin</a:t>
            </a:r>
            <a:r>
              <a:rPr lang="en-US" sz="1600" b="1" dirty="0">
                <a:latin typeface="Trebuchet MS" panose="020B0603020202020204" pitchFamily="34" charset="0"/>
              </a:rPr>
              <a:t>  </a:t>
            </a:r>
            <a:r>
              <a:rPr lang="ro-RO" sz="1600" b="1" dirty="0">
                <a:latin typeface="Trebuchet MS" panose="020B0603020202020204" pitchFamily="34" charset="0"/>
              </a:rPr>
              <a:t>10</a:t>
            </a:r>
            <a:r>
              <a:rPr lang="en-US" sz="1600" b="1" dirty="0">
                <a:latin typeface="Trebuchet MS" panose="020B0603020202020204" pitchFamily="34" charset="0"/>
              </a:rPr>
              <a:t> ani;</a:t>
            </a:r>
          </a:p>
          <a:p>
            <a:r>
              <a:rPr lang="en-US" sz="1600" dirty="0">
                <a:latin typeface="Trebuchet MS" panose="020B0603020202020204" pitchFamily="34" charset="0"/>
              </a:rPr>
              <a:t>c)</a:t>
            </a:r>
            <a:r>
              <a:rPr lang="en-US" sz="1600" dirty="0" err="1">
                <a:latin typeface="Trebuchet MS" panose="020B0603020202020204" pitchFamily="34" charset="0"/>
              </a:rPr>
              <a:t>să</a:t>
            </a:r>
            <a:r>
              <a:rPr lang="en-US" sz="1600" dirty="0">
                <a:latin typeface="Trebuchet MS" panose="020B0603020202020204" pitchFamily="34" charset="0"/>
              </a:rPr>
              <a:t> se </a:t>
            </a:r>
            <a:r>
              <a:rPr lang="en-US" sz="1600" dirty="0" err="1">
                <a:latin typeface="Trebuchet MS" panose="020B0603020202020204" pitchFamily="34" charset="0"/>
              </a:rPr>
              <a:t>angajeze</a:t>
            </a:r>
            <a:r>
              <a:rPr lang="en-US" sz="1600" dirty="0">
                <a:latin typeface="Trebuchet MS" panose="020B0603020202020204" pitchFamily="34" charset="0"/>
              </a:rPr>
              <a:t> </a:t>
            </a:r>
            <a:r>
              <a:rPr lang="en-US" sz="1600" dirty="0" err="1">
                <a:latin typeface="Trebuchet MS" panose="020B0603020202020204" pitchFamily="34" charset="0"/>
              </a:rPr>
              <a:t>că</a:t>
            </a:r>
            <a:r>
              <a:rPr lang="en-US" sz="1600" dirty="0">
                <a:latin typeface="Trebuchet MS" panose="020B0603020202020204" pitchFamily="34" charset="0"/>
              </a:rPr>
              <a:t> </a:t>
            </a:r>
            <a:r>
              <a:rPr lang="en-US" sz="1600" dirty="0" err="1">
                <a:latin typeface="Trebuchet MS" panose="020B0603020202020204" pitchFamily="34" charset="0"/>
              </a:rPr>
              <a:t>suportă</a:t>
            </a:r>
            <a:r>
              <a:rPr lang="en-US" sz="1600" dirty="0">
                <a:latin typeface="Trebuchet MS" panose="020B0603020202020204" pitchFamily="34" charset="0"/>
              </a:rPr>
              <a:t> </a:t>
            </a:r>
            <a:r>
              <a:rPr lang="en-US" sz="1600" dirty="0" err="1">
                <a:latin typeface="Trebuchet MS" panose="020B0603020202020204" pitchFamily="34" charset="0"/>
              </a:rPr>
              <a:t>toate</a:t>
            </a:r>
            <a:r>
              <a:rPr lang="en-US" sz="1600" dirty="0">
                <a:latin typeface="Trebuchet MS" panose="020B0603020202020204" pitchFamily="34" charset="0"/>
              </a:rPr>
              <a:t> </a:t>
            </a:r>
            <a:r>
              <a:rPr lang="en-US" sz="1600" dirty="0" err="1">
                <a:latin typeface="Trebuchet MS" panose="020B0603020202020204" pitchFamily="34" charset="0"/>
              </a:rPr>
              <a:t>cheltuielile</a:t>
            </a:r>
            <a:r>
              <a:rPr lang="en-US" sz="1600" dirty="0">
                <a:latin typeface="Trebuchet MS" panose="020B0603020202020204" pitchFamily="34" charset="0"/>
              </a:rPr>
              <a:t> </a:t>
            </a:r>
            <a:r>
              <a:rPr lang="en-US" sz="1600" dirty="0" err="1">
                <a:latin typeface="Trebuchet MS" panose="020B0603020202020204" pitchFamily="34" charset="0"/>
              </a:rPr>
              <a:t>neeligibile</a:t>
            </a:r>
            <a:r>
              <a:rPr lang="en-US" sz="1600" dirty="0">
                <a:latin typeface="Trebuchet MS" panose="020B0603020202020204" pitchFamily="34" charset="0"/>
              </a:rPr>
              <a:t> </a:t>
            </a:r>
            <a:r>
              <a:rPr lang="en-US" sz="1600" dirty="0" err="1">
                <a:latin typeface="Trebuchet MS" panose="020B0603020202020204" pitchFamily="34" charset="0"/>
              </a:rPr>
              <a:t>identificate</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faza</a:t>
            </a:r>
            <a:r>
              <a:rPr lang="en-US" sz="1600" dirty="0">
                <a:latin typeface="Trebuchet MS" panose="020B0603020202020204" pitchFamily="34" charset="0"/>
              </a:rPr>
              <a:t> de </a:t>
            </a:r>
            <a:r>
              <a:rPr lang="en-US" sz="1600" dirty="0" err="1">
                <a:latin typeface="Trebuchet MS" panose="020B0603020202020204" pitchFamily="34" charset="0"/>
              </a:rPr>
              <a:t>elaborare</a:t>
            </a:r>
            <a:r>
              <a:rPr lang="en-US" sz="1600" dirty="0">
                <a:latin typeface="Trebuchet MS" panose="020B0603020202020204" pitchFamily="34" charset="0"/>
              </a:rPr>
              <a:t> </a:t>
            </a:r>
            <a:r>
              <a:rPr lang="en-US" sz="1600" dirty="0" err="1">
                <a:latin typeface="Trebuchet MS" panose="020B0603020202020204" pitchFamily="34" charset="0"/>
              </a:rPr>
              <a:t>sau</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faza</a:t>
            </a:r>
            <a:r>
              <a:rPr lang="en-US" sz="1600" dirty="0">
                <a:latin typeface="Trebuchet MS" panose="020B0603020202020204" pitchFamily="34" charset="0"/>
              </a:rPr>
              <a:t> de </a:t>
            </a:r>
            <a:r>
              <a:rPr lang="en-US" sz="1600" dirty="0" err="1">
                <a:latin typeface="Trebuchet MS" panose="020B0603020202020204" pitchFamily="34" charset="0"/>
              </a:rPr>
              <a:t>implementare</a:t>
            </a:r>
            <a:r>
              <a:rPr lang="en-US" sz="1600" dirty="0">
                <a:latin typeface="Trebuchet MS" panose="020B0603020202020204" pitchFamily="34" charset="0"/>
              </a:rPr>
              <a:t> a </a:t>
            </a:r>
            <a:r>
              <a:rPr lang="en-US" sz="1600" dirty="0" err="1">
                <a:latin typeface="Trebuchet MS" panose="020B0603020202020204" pitchFamily="34" charset="0"/>
              </a:rPr>
              <a:t>proiectului</a:t>
            </a:r>
            <a:r>
              <a:rPr lang="en-US" sz="1600" dirty="0">
                <a:latin typeface="Trebuchet MS" panose="020B0603020202020204" pitchFamily="34" charset="0"/>
              </a:rPr>
              <a:t>;</a:t>
            </a:r>
          </a:p>
          <a:p>
            <a:r>
              <a:rPr lang="en-US" sz="1600" dirty="0">
                <a:latin typeface="Trebuchet MS" panose="020B0603020202020204" pitchFamily="34" charset="0"/>
              </a:rPr>
              <a:t>d)</a:t>
            </a:r>
            <a:r>
              <a:rPr lang="en-US" sz="1600" dirty="0" err="1">
                <a:latin typeface="Trebuchet MS" panose="020B0603020202020204" pitchFamily="34" charset="0"/>
              </a:rPr>
              <a:t>să</a:t>
            </a:r>
            <a:r>
              <a:rPr lang="en-US" sz="1600" dirty="0">
                <a:latin typeface="Trebuchet MS" panose="020B0603020202020204" pitchFamily="34" charset="0"/>
              </a:rPr>
              <a:t> se </a:t>
            </a:r>
            <a:r>
              <a:rPr lang="en-US" sz="1600" dirty="0" err="1">
                <a:latin typeface="Trebuchet MS" panose="020B0603020202020204" pitchFamily="34" charset="0"/>
              </a:rPr>
              <a:t>angajeze</a:t>
            </a:r>
            <a:r>
              <a:rPr lang="en-US" sz="1600" dirty="0">
                <a:latin typeface="Trebuchet MS" panose="020B0603020202020204" pitchFamily="34" charset="0"/>
              </a:rPr>
              <a:t> </a:t>
            </a:r>
            <a:r>
              <a:rPr lang="en-US" sz="1600" dirty="0" err="1">
                <a:latin typeface="Trebuchet MS" panose="020B0603020202020204" pitchFamily="34" charset="0"/>
              </a:rPr>
              <a:t>că</a:t>
            </a:r>
            <a:r>
              <a:rPr lang="en-US" sz="1600" dirty="0">
                <a:latin typeface="Trebuchet MS" panose="020B0603020202020204" pitchFamily="34" charset="0"/>
              </a:rPr>
              <a:t> </a:t>
            </a:r>
            <a:r>
              <a:rPr lang="en-US" sz="1600" dirty="0" err="1">
                <a:latin typeface="Trebuchet MS" panose="020B0603020202020204" pitchFamily="34" charset="0"/>
              </a:rPr>
              <a:t>suportă</a:t>
            </a:r>
            <a:r>
              <a:rPr lang="en-US" sz="1600" dirty="0">
                <a:latin typeface="Trebuchet MS" panose="020B0603020202020204" pitchFamily="34" charset="0"/>
              </a:rPr>
              <a:t> </a:t>
            </a:r>
            <a:r>
              <a:rPr lang="en-US" sz="1600" dirty="0" err="1">
                <a:latin typeface="Trebuchet MS" panose="020B0603020202020204" pitchFamily="34" charset="0"/>
              </a:rPr>
              <a:t>toate</a:t>
            </a:r>
            <a:r>
              <a:rPr lang="en-US" sz="1600" dirty="0">
                <a:latin typeface="Trebuchet MS" panose="020B0603020202020204" pitchFamily="34" charset="0"/>
              </a:rPr>
              <a:t> </a:t>
            </a:r>
            <a:r>
              <a:rPr lang="en-US" sz="1600" dirty="0" err="1">
                <a:latin typeface="Trebuchet MS" panose="020B0603020202020204" pitchFamily="34" charset="0"/>
              </a:rPr>
              <a:t>costurile</a:t>
            </a:r>
            <a:r>
              <a:rPr lang="en-US" sz="1600" dirty="0">
                <a:latin typeface="Trebuchet MS" panose="020B0603020202020204" pitchFamily="34" charset="0"/>
              </a:rPr>
              <a:t> </a:t>
            </a:r>
            <a:r>
              <a:rPr lang="en-US" sz="1600" dirty="0" err="1">
                <a:latin typeface="Trebuchet MS" panose="020B0603020202020204" pitchFamily="34" charset="0"/>
              </a:rPr>
              <a:t>suplimentare</a:t>
            </a:r>
            <a:r>
              <a:rPr lang="en-US" sz="1600" dirty="0">
                <a:latin typeface="Trebuchet MS" panose="020B0603020202020204" pitchFamily="34" charset="0"/>
              </a:rPr>
              <a:t> din </a:t>
            </a:r>
            <a:r>
              <a:rPr lang="en-US" sz="1600" dirty="0" err="1">
                <a:latin typeface="Trebuchet MS" panose="020B0603020202020204" pitchFamily="34" charset="0"/>
              </a:rPr>
              <a:t>fonduri</a:t>
            </a:r>
            <a:r>
              <a:rPr lang="en-US" sz="1600" dirty="0">
                <a:latin typeface="Trebuchet MS" panose="020B0603020202020204" pitchFamily="34" charset="0"/>
              </a:rPr>
              <a:t> </a:t>
            </a:r>
            <a:r>
              <a:rPr lang="en-US" sz="1600" dirty="0" err="1">
                <a:latin typeface="Trebuchet MS" panose="020B0603020202020204" pitchFamily="34" charset="0"/>
              </a:rPr>
              <a:t>proprii</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cazul</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care, pe </a:t>
            </a:r>
            <a:r>
              <a:rPr lang="en-US" sz="1600" dirty="0" err="1">
                <a:latin typeface="Trebuchet MS" panose="020B0603020202020204" pitchFamily="34" charset="0"/>
              </a:rPr>
              <a:t>parcursul</a:t>
            </a:r>
            <a:r>
              <a:rPr lang="en-US" sz="1600" dirty="0">
                <a:latin typeface="Trebuchet MS" panose="020B0603020202020204" pitchFamily="34" charset="0"/>
              </a:rPr>
              <a:t> </a:t>
            </a:r>
            <a:r>
              <a:rPr lang="en-US" sz="1600" dirty="0" err="1">
                <a:latin typeface="Trebuchet MS" panose="020B0603020202020204" pitchFamily="34" charset="0"/>
              </a:rPr>
              <a:t>implementării</a:t>
            </a:r>
            <a:r>
              <a:rPr lang="en-US" sz="1600" dirty="0">
                <a:latin typeface="Trebuchet MS" panose="020B0603020202020204" pitchFamily="34" charset="0"/>
              </a:rPr>
              <a:t> </a:t>
            </a:r>
            <a:r>
              <a:rPr lang="en-US" sz="1600" dirty="0" err="1">
                <a:latin typeface="Trebuchet MS" panose="020B0603020202020204" pitchFamily="34" charset="0"/>
              </a:rPr>
              <a:t>proiectului</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vederea</a:t>
            </a:r>
            <a:r>
              <a:rPr lang="en-US" sz="1600" dirty="0">
                <a:latin typeface="Trebuchet MS" panose="020B0603020202020204" pitchFamily="34" charset="0"/>
              </a:rPr>
              <a:t> </a:t>
            </a:r>
            <a:r>
              <a:rPr lang="en-US" sz="1600" dirty="0" err="1">
                <a:latin typeface="Trebuchet MS" panose="020B0603020202020204" pitchFamily="34" charset="0"/>
              </a:rPr>
              <a:t>atingerii</a:t>
            </a:r>
            <a:r>
              <a:rPr lang="en-US" sz="1600" dirty="0">
                <a:latin typeface="Trebuchet MS" panose="020B0603020202020204" pitchFamily="34" charset="0"/>
              </a:rPr>
              <a:t> </a:t>
            </a:r>
            <a:r>
              <a:rPr lang="en-US" sz="1600" dirty="0" err="1">
                <a:latin typeface="Trebuchet MS" panose="020B0603020202020204" pitchFamily="34" charset="0"/>
              </a:rPr>
              <a:t>obiectivelor</a:t>
            </a:r>
            <a:r>
              <a:rPr lang="en-US" sz="1600" dirty="0">
                <a:latin typeface="Trebuchet MS" panose="020B0603020202020204" pitchFamily="34" charset="0"/>
              </a:rPr>
              <a:t> </a:t>
            </a:r>
            <a:r>
              <a:rPr lang="en-US" sz="1600" dirty="0" err="1">
                <a:latin typeface="Trebuchet MS" panose="020B0603020202020204" pitchFamily="34" charset="0"/>
              </a:rPr>
              <a:t>acestuia</a:t>
            </a:r>
            <a:r>
              <a:rPr lang="en-US" sz="1600" dirty="0">
                <a:latin typeface="Trebuchet MS" panose="020B0603020202020204" pitchFamily="34" charset="0"/>
              </a:rPr>
              <a:t>, se </a:t>
            </a:r>
            <a:r>
              <a:rPr lang="en-US" sz="1600" dirty="0" err="1">
                <a:latin typeface="Trebuchet MS" panose="020B0603020202020204" pitchFamily="34" charset="0"/>
              </a:rPr>
              <a:t>depășește</a:t>
            </a:r>
            <a:r>
              <a:rPr lang="en-US" sz="1600" dirty="0">
                <a:latin typeface="Trebuchet MS" panose="020B0603020202020204" pitchFamily="34" charset="0"/>
              </a:rPr>
              <a:t> </a:t>
            </a:r>
            <a:r>
              <a:rPr lang="en-US" sz="1600" dirty="0" err="1">
                <a:latin typeface="Trebuchet MS" panose="020B0603020202020204" pitchFamily="34" charset="0"/>
              </a:rPr>
              <a:t>bugetul</a:t>
            </a:r>
            <a:r>
              <a:rPr lang="en-US" sz="1600" dirty="0">
                <a:latin typeface="Trebuchet MS" panose="020B0603020202020204" pitchFamily="34" charset="0"/>
              </a:rPr>
              <a:t> </a:t>
            </a:r>
            <a:r>
              <a:rPr lang="en-US" sz="1600" dirty="0" err="1">
                <a:latin typeface="Trebuchet MS" panose="020B0603020202020204" pitchFamily="34" charset="0"/>
              </a:rPr>
              <a:t>proiectului</a:t>
            </a:r>
            <a:r>
              <a:rPr lang="en-US" sz="1600" dirty="0">
                <a:latin typeface="Trebuchet MS" panose="020B0603020202020204" pitchFamily="34" charset="0"/>
              </a:rPr>
              <a:t>; </a:t>
            </a:r>
          </a:p>
          <a:p>
            <a:r>
              <a:rPr lang="en-US" sz="1600" dirty="0">
                <a:latin typeface="Trebuchet MS" panose="020B0603020202020204" pitchFamily="34" charset="0"/>
              </a:rPr>
              <a:t>e)</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caz</a:t>
            </a:r>
            <a:r>
              <a:rPr lang="en-US" sz="1600" dirty="0">
                <a:latin typeface="Trebuchet MS" panose="020B0603020202020204" pitchFamily="34" charset="0"/>
              </a:rPr>
              <a:t> de </a:t>
            </a:r>
            <a:r>
              <a:rPr lang="en-US" sz="1600" dirty="0" err="1">
                <a:latin typeface="Trebuchet MS" panose="020B0603020202020204" pitchFamily="34" charset="0"/>
              </a:rPr>
              <a:t>parteneriat</a:t>
            </a:r>
            <a:r>
              <a:rPr lang="en-US" sz="1600" dirty="0">
                <a:latin typeface="Trebuchet MS" panose="020B0603020202020204" pitchFamily="34" charset="0"/>
              </a:rPr>
              <a:t>, </a:t>
            </a:r>
            <a:r>
              <a:rPr lang="en-US" sz="1600" dirty="0" err="1">
                <a:latin typeface="Trebuchet MS" panose="020B0603020202020204" pitchFamily="34" charset="0"/>
              </a:rPr>
              <a:t>să</a:t>
            </a:r>
            <a:r>
              <a:rPr lang="en-US" sz="1600" dirty="0">
                <a:latin typeface="Trebuchet MS" panose="020B0603020202020204" pitchFamily="34" charset="0"/>
              </a:rPr>
              <a:t> </a:t>
            </a:r>
            <a:r>
              <a:rPr lang="en-US" sz="1600" dirty="0" err="1">
                <a:latin typeface="Trebuchet MS" panose="020B0603020202020204" pitchFamily="34" charset="0"/>
              </a:rPr>
              <a:t>aibă</a:t>
            </a:r>
            <a:r>
              <a:rPr lang="en-US" sz="1600" dirty="0">
                <a:latin typeface="Trebuchet MS" panose="020B0603020202020204" pitchFamily="34" charset="0"/>
              </a:rPr>
              <a:t> </a:t>
            </a:r>
            <a:r>
              <a:rPr lang="en-US" sz="1600" dirty="0" err="1">
                <a:latin typeface="Trebuchet MS" panose="020B0603020202020204" pitchFamily="34" charset="0"/>
              </a:rPr>
              <a:t>încheiat</a:t>
            </a:r>
            <a:r>
              <a:rPr lang="en-US" sz="1600" dirty="0">
                <a:latin typeface="Trebuchet MS" panose="020B0603020202020204" pitchFamily="34" charset="0"/>
              </a:rPr>
              <a:t> un </a:t>
            </a:r>
            <a:r>
              <a:rPr lang="en-US" sz="1600" dirty="0" err="1">
                <a:latin typeface="Trebuchet MS" panose="020B0603020202020204" pitchFamily="34" charset="0"/>
              </a:rPr>
              <a:t>acord</a:t>
            </a:r>
            <a:r>
              <a:rPr lang="en-US" sz="1600" dirty="0">
                <a:latin typeface="Trebuchet MS" panose="020B0603020202020204" pitchFamily="34" charset="0"/>
              </a:rPr>
              <a:t> de </a:t>
            </a:r>
            <a:r>
              <a:rPr lang="en-US" sz="1600" dirty="0" err="1">
                <a:latin typeface="Trebuchet MS" panose="020B0603020202020204" pitchFamily="34" charset="0"/>
              </a:rPr>
              <a:t>parteneriat</a:t>
            </a:r>
            <a:r>
              <a:rPr lang="en-US" sz="1600" dirty="0">
                <a:latin typeface="Trebuchet MS" panose="020B0603020202020204" pitchFamily="34" charset="0"/>
              </a:rPr>
              <a:t>, </a:t>
            </a:r>
            <a:r>
              <a:rPr lang="en-US" sz="1600" dirty="0" err="1">
                <a:latin typeface="Trebuchet MS" panose="020B0603020202020204" pitchFamily="34" charset="0"/>
              </a:rPr>
              <a:t>semnat</a:t>
            </a:r>
            <a:r>
              <a:rPr lang="en-US" sz="1600" dirty="0">
                <a:latin typeface="Trebuchet MS" panose="020B0603020202020204" pitchFamily="34" charset="0"/>
              </a:rPr>
              <a:t> de </a:t>
            </a:r>
            <a:r>
              <a:rPr lang="en-US" sz="1600" dirty="0" err="1">
                <a:latin typeface="Trebuchet MS" panose="020B0603020202020204" pitchFamily="34" charset="0"/>
              </a:rPr>
              <a:t>reprezentanții</a:t>
            </a:r>
            <a:r>
              <a:rPr lang="en-US" sz="1600" dirty="0">
                <a:latin typeface="Trebuchet MS" panose="020B0603020202020204" pitchFamily="34" charset="0"/>
              </a:rPr>
              <a:t> </a:t>
            </a:r>
            <a:r>
              <a:rPr lang="en-US" sz="1600" dirty="0" err="1">
                <a:latin typeface="Trebuchet MS" panose="020B0603020202020204" pitchFamily="34" charset="0"/>
              </a:rPr>
              <a:t>legali</a:t>
            </a:r>
            <a:r>
              <a:rPr lang="en-US" sz="1600" dirty="0">
                <a:latin typeface="Trebuchet MS" panose="020B0603020202020204" pitchFamily="34" charset="0"/>
              </a:rPr>
              <a:t> ai </a:t>
            </a:r>
            <a:r>
              <a:rPr lang="en-US" sz="1600" dirty="0" err="1">
                <a:latin typeface="Trebuchet MS" panose="020B0603020202020204" pitchFamily="34" charset="0"/>
              </a:rPr>
              <a:t>solicitantului</a:t>
            </a:r>
            <a:r>
              <a:rPr lang="en-US" sz="1600" dirty="0">
                <a:latin typeface="Trebuchet MS" panose="020B0603020202020204" pitchFamily="34" charset="0"/>
              </a:rPr>
              <a:t> </a:t>
            </a:r>
            <a:r>
              <a:rPr lang="en-US" sz="1600" dirty="0" err="1">
                <a:latin typeface="Trebuchet MS" panose="020B0603020202020204" pitchFamily="34" charset="0"/>
              </a:rPr>
              <a:t>și</a:t>
            </a:r>
            <a:r>
              <a:rPr lang="en-US" sz="1600" dirty="0">
                <a:latin typeface="Trebuchet MS" panose="020B0603020202020204" pitchFamily="34" charset="0"/>
              </a:rPr>
              <a:t> </a:t>
            </a:r>
            <a:r>
              <a:rPr lang="en-US" sz="1600" dirty="0" err="1">
                <a:latin typeface="Trebuchet MS" panose="020B0603020202020204" pitchFamily="34" charset="0"/>
              </a:rPr>
              <a:t>partenerului</a:t>
            </a:r>
            <a:r>
              <a:rPr lang="en-US" sz="1600" dirty="0">
                <a:latin typeface="Trebuchet MS" panose="020B0603020202020204" pitchFamily="34" charset="0"/>
              </a:rPr>
              <a:t>/</a:t>
            </a:r>
            <a:r>
              <a:rPr lang="en-US" sz="1600" dirty="0" err="1">
                <a:latin typeface="Trebuchet MS" panose="020B0603020202020204" pitchFamily="34" charset="0"/>
              </a:rPr>
              <a:t>partenerilor</a:t>
            </a:r>
            <a:r>
              <a:rPr lang="en-US" sz="1600" dirty="0">
                <a:latin typeface="Trebuchet MS" panose="020B0603020202020204" pitchFamily="34" charset="0"/>
              </a:rPr>
              <a:t>, </a:t>
            </a:r>
            <a:r>
              <a:rPr lang="en-US" sz="1600" dirty="0" err="1">
                <a:latin typeface="Trebuchet MS" panose="020B0603020202020204" pitchFamily="34" charset="0"/>
              </a:rPr>
              <a:t>aprobat</a:t>
            </a:r>
            <a:r>
              <a:rPr lang="en-US" sz="1600" dirty="0">
                <a:latin typeface="Trebuchet MS" panose="020B0603020202020204" pitchFamily="34" charset="0"/>
              </a:rPr>
              <a:t> </a:t>
            </a:r>
            <a:r>
              <a:rPr lang="en-US" sz="1600" dirty="0" err="1">
                <a:latin typeface="Trebuchet MS" panose="020B0603020202020204" pitchFamily="34" charset="0"/>
              </a:rPr>
              <a:t>prin</a:t>
            </a:r>
            <a:r>
              <a:rPr lang="en-US" sz="1600" dirty="0">
                <a:latin typeface="Trebuchet MS" panose="020B0603020202020204" pitchFamily="34" charset="0"/>
              </a:rPr>
              <a:t> </a:t>
            </a:r>
            <a:r>
              <a:rPr lang="en-US" sz="1600" dirty="0" err="1">
                <a:latin typeface="Trebuchet MS" panose="020B0603020202020204" pitchFamily="34" charset="0"/>
              </a:rPr>
              <a:t>hotărâre</a:t>
            </a:r>
            <a:r>
              <a:rPr lang="en-US" sz="1600" dirty="0">
                <a:latin typeface="Trebuchet MS" panose="020B0603020202020204" pitchFamily="34" charset="0"/>
              </a:rPr>
              <a:t> a </a:t>
            </a:r>
            <a:r>
              <a:rPr lang="en-US" sz="1600" dirty="0" err="1">
                <a:latin typeface="Trebuchet MS" panose="020B0603020202020204" pitchFamily="34" charset="0"/>
              </a:rPr>
              <a:t>consiliului</a:t>
            </a:r>
            <a:r>
              <a:rPr lang="en-US" sz="1600" dirty="0">
                <a:latin typeface="Trebuchet MS" panose="020B0603020202020204" pitchFamily="34" charset="0"/>
              </a:rPr>
              <a:t> </a:t>
            </a:r>
            <a:r>
              <a:rPr lang="en-US" sz="1600" dirty="0" err="1">
                <a:latin typeface="Trebuchet MS" panose="020B0603020202020204" pitchFamily="34" charset="0"/>
              </a:rPr>
              <a:t>județean</a:t>
            </a:r>
            <a:r>
              <a:rPr lang="en-US" sz="1600" dirty="0">
                <a:latin typeface="Trebuchet MS" panose="020B0603020202020204" pitchFamily="34" charset="0"/>
              </a:rPr>
              <a:t>/</a:t>
            </a:r>
            <a:r>
              <a:rPr lang="en-US" sz="1600" dirty="0" err="1">
                <a:latin typeface="Trebuchet MS" panose="020B0603020202020204" pitchFamily="34" charset="0"/>
              </a:rPr>
              <a:t>consiliilor</a:t>
            </a:r>
            <a:r>
              <a:rPr lang="en-US" sz="1600" dirty="0">
                <a:latin typeface="Trebuchet MS" panose="020B0603020202020204" pitchFamily="34" charset="0"/>
              </a:rPr>
              <a:t> locale ale </a:t>
            </a:r>
            <a:r>
              <a:rPr lang="en-US" sz="1600" dirty="0" err="1">
                <a:latin typeface="Trebuchet MS" panose="020B0603020202020204" pitchFamily="34" charset="0"/>
              </a:rPr>
              <a:t>sectoarelor</a:t>
            </a:r>
            <a:r>
              <a:rPr lang="en-US" sz="1600" dirty="0">
                <a:latin typeface="Trebuchet MS" panose="020B0603020202020204" pitchFamily="34" charset="0"/>
              </a:rPr>
              <a:t> </a:t>
            </a:r>
            <a:r>
              <a:rPr lang="en-US" sz="1600" dirty="0" err="1">
                <a:latin typeface="Trebuchet MS" panose="020B0603020202020204" pitchFamily="34" charset="0"/>
              </a:rPr>
              <a:t>municipiului</a:t>
            </a:r>
            <a:r>
              <a:rPr lang="en-US" sz="1600" dirty="0">
                <a:latin typeface="Trebuchet MS" panose="020B0603020202020204" pitchFamily="34" charset="0"/>
              </a:rPr>
              <a:t> </a:t>
            </a:r>
            <a:r>
              <a:rPr lang="en-US" sz="1600" dirty="0" err="1">
                <a:latin typeface="Trebuchet MS" panose="020B0603020202020204" pitchFamily="34" charset="0"/>
              </a:rPr>
              <a:t>București</a:t>
            </a:r>
            <a:r>
              <a:rPr lang="en-US" sz="1600" dirty="0">
                <a:latin typeface="Trebuchet MS" panose="020B0603020202020204" pitchFamily="34" charset="0"/>
              </a:rPr>
              <a:t>/</a:t>
            </a:r>
            <a:r>
              <a:rPr lang="en-US" sz="1600" dirty="0" err="1">
                <a:latin typeface="Trebuchet MS" panose="020B0603020202020204" pitchFamily="34" charset="0"/>
              </a:rPr>
              <a:t>consiliul</a:t>
            </a:r>
            <a:r>
              <a:rPr lang="en-US" sz="1600" dirty="0">
                <a:latin typeface="Trebuchet MS" panose="020B0603020202020204" pitchFamily="34" charset="0"/>
              </a:rPr>
              <a:t> director al </a:t>
            </a:r>
            <a:r>
              <a:rPr lang="en-US" sz="1600" dirty="0" err="1">
                <a:latin typeface="Trebuchet MS" panose="020B0603020202020204" pitchFamily="34" charset="0"/>
              </a:rPr>
              <a:t>organizației</a:t>
            </a:r>
            <a:r>
              <a:rPr lang="en-US" sz="1600" dirty="0">
                <a:latin typeface="Trebuchet MS" panose="020B0603020202020204" pitchFamily="34" charset="0"/>
              </a:rPr>
              <a:t> </a:t>
            </a:r>
            <a:r>
              <a:rPr lang="en-US" sz="1600" dirty="0" err="1">
                <a:latin typeface="Trebuchet MS" panose="020B0603020202020204" pitchFamily="34" charset="0"/>
              </a:rPr>
              <a:t>neguvernamentale</a:t>
            </a:r>
            <a:r>
              <a:rPr lang="en-US" sz="1600" dirty="0">
                <a:latin typeface="Trebuchet MS" panose="020B0603020202020204" pitchFamily="34" charset="0"/>
              </a:rPr>
              <a:t>/</a:t>
            </a:r>
            <a:r>
              <a:rPr lang="en-US" sz="1600" dirty="0" err="1">
                <a:latin typeface="Trebuchet MS" panose="020B0603020202020204" pitchFamily="34" charset="0"/>
              </a:rPr>
              <a:t>consiliul</a:t>
            </a:r>
            <a:r>
              <a:rPr lang="en-US" sz="1600" dirty="0">
                <a:latin typeface="Trebuchet MS" panose="020B0603020202020204" pitchFamily="34" charset="0"/>
              </a:rPr>
              <a:t> local al UAT. </a:t>
            </a:r>
            <a:r>
              <a:rPr lang="en-US" sz="1600" dirty="0" err="1">
                <a:latin typeface="Trebuchet MS" panose="020B0603020202020204" pitchFamily="34" charset="0"/>
              </a:rPr>
              <a:t>Acordul</a:t>
            </a:r>
            <a:r>
              <a:rPr lang="en-US" sz="1600" dirty="0">
                <a:latin typeface="Trebuchet MS" panose="020B0603020202020204" pitchFamily="34" charset="0"/>
              </a:rPr>
              <a:t> de </a:t>
            </a:r>
            <a:r>
              <a:rPr lang="en-US" sz="1600" dirty="0" err="1">
                <a:latin typeface="Trebuchet MS" panose="020B0603020202020204" pitchFamily="34" charset="0"/>
              </a:rPr>
              <a:t>parteneriat</a:t>
            </a:r>
            <a:r>
              <a:rPr lang="en-US" sz="1600" dirty="0">
                <a:latin typeface="Trebuchet MS" panose="020B0603020202020204" pitchFamily="34" charset="0"/>
              </a:rPr>
              <a:t> </a:t>
            </a:r>
            <a:r>
              <a:rPr lang="en-US" sz="1600" dirty="0" err="1">
                <a:latin typeface="Trebuchet MS" panose="020B0603020202020204" pitchFamily="34" charset="0"/>
              </a:rPr>
              <a:t>este</a:t>
            </a:r>
            <a:r>
              <a:rPr lang="en-US" sz="1600" dirty="0">
                <a:latin typeface="Trebuchet MS" panose="020B0603020202020204" pitchFamily="34" charset="0"/>
              </a:rPr>
              <a:t> </a:t>
            </a:r>
            <a:r>
              <a:rPr lang="en-US" sz="1600" dirty="0" err="1">
                <a:latin typeface="Trebuchet MS" panose="020B0603020202020204" pitchFamily="34" charset="0"/>
              </a:rPr>
              <a:t>completat</a:t>
            </a:r>
            <a:r>
              <a:rPr lang="en-US" sz="1600" dirty="0">
                <a:latin typeface="Trebuchet MS" panose="020B0603020202020204" pitchFamily="34" charset="0"/>
              </a:rPr>
              <a:t> conform </a:t>
            </a:r>
            <a:r>
              <a:rPr lang="en-US" sz="1600" dirty="0" err="1">
                <a:latin typeface="Trebuchet MS" panose="020B0603020202020204" pitchFamily="34" charset="0"/>
              </a:rPr>
              <a:t>Formularului</a:t>
            </a:r>
            <a:r>
              <a:rPr lang="en-US" sz="1600" dirty="0">
                <a:latin typeface="Trebuchet MS" panose="020B0603020202020204" pitchFamily="34" charset="0"/>
              </a:rPr>
              <a:t> 3, </a:t>
            </a:r>
            <a:r>
              <a:rPr lang="en-US" sz="1600" dirty="0" err="1">
                <a:latin typeface="Trebuchet MS" panose="020B0603020202020204" pitchFamily="34" charset="0"/>
              </a:rPr>
              <a:t>anexă</a:t>
            </a:r>
            <a:r>
              <a:rPr lang="en-US" sz="1600" dirty="0">
                <a:latin typeface="Trebuchet MS" panose="020B0603020202020204" pitchFamily="34" charset="0"/>
              </a:rPr>
              <a:t> la </a:t>
            </a:r>
            <a:r>
              <a:rPr lang="en-US" sz="1600" dirty="0" err="1">
                <a:latin typeface="Trebuchet MS" panose="020B0603020202020204" pitchFamily="34" charset="0"/>
              </a:rPr>
              <a:t>prezentul</a:t>
            </a:r>
            <a:r>
              <a:rPr lang="en-US" sz="1600" dirty="0">
                <a:latin typeface="Trebuchet MS" panose="020B0603020202020204" pitchFamily="34" charset="0"/>
              </a:rPr>
              <a:t> </a:t>
            </a:r>
            <a:r>
              <a:rPr lang="en-US" sz="1600" dirty="0" err="1">
                <a:latin typeface="Trebuchet MS" panose="020B0603020202020204" pitchFamily="34" charset="0"/>
              </a:rPr>
              <a:t>Ghid</a:t>
            </a:r>
            <a:r>
              <a:rPr lang="en-US" sz="1600" dirty="0">
                <a:latin typeface="Trebuchet MS" panose="020B0603020202020204" pitchFamily="34" charset="0"/>
              </a:rPr>
              <a:t>, care </a:t>
            </a:r>
            <a:r>
              <a:rPr lang="en-US" sz="1600" dirty="0" err="1">
                <a:latin typeface="Trebuchet MS" panose="020B0603020202020204" pitchFamily="34" charset="0"/>
              </a:rPr>
              <a:t>este</a:t>
            </a:r>
            <a:r>
              <a:rPr lang="en-US" sz="1600" dirty="0">
                <a:latin typeface="Trebuchet MS" panose="020B0603020202020204" pitchFamily="34" charset="0"/>
              </a:rPr>
              <a:t> un model </a:t>
            </a:r>
            <a:r>
              <a:rPr lang="en-US" sz="1600" dirty="0" err="1">
                <a:latin typeface="Trebuchet MS" panose="020B0603020202020204" pitchFamily="34" charset="0"/>
              </a:rPr>
              <a:t>orientativ</a:t>
            </a:r>
            <a:r>
              <a:rPr lang="en-US" sz="1600" dirty="0">
                <a:latin typeface="Trebuchet MS" panose="020B0603020202020204" pitchFamily="34" charset="0"/>
              </a:rPr>
              <a:t> </a:t>
            </a:r>
            <a:r>
              <a:rPr lang="en-US" sz="1600" dirty="0" err="1">
                <a:latin typeface="Trebuchet MS" panose="020B0603020202020204" pitchFamily="34" charset="0"/>
              </a:rPr>
              <a:t>și</a:t>
            </a:r>
            <a:r>
              <a:rPr lang="en-US" sz="1600" dirty="0">
                <a:latin typeface="Trebuchet MS" panose="020B0603020202020204" pitchFamily="34" charset="0"/>
              </a:rPr>
              <a:t> </a:t>
            </a:r>
            <a:r>
              <a:rPr lang="en-US" sz="1600" dirty="0" err="1">
                <a:latin typeface="Trebuchet MS" panose="020B0603020202020204" pitchFamily="34" charset="0"/>
              </a:rPr>
              <a:t>va</a:t>
            </a:r>
            <a:r>
              <a:rPr lang="en-US" sz="1600" dirty="0">
                <a:latin typeface="Trebuchet MS" panose="020B0603020202020204" pitchFamily="34" charset="0"/>
              </a:rPr>
              <a:t> fi </a:t>
            </a:r>
            <a:r>
              <a:rPr lang="en-US" sz="1600" dirty="0" err="1">
                <a:latin typeface="Trebuchet MS" panose="020B0603020202020204" pitchFamily="34" charset="0"/>
              </a:rPr>
              <a:t>personalizat</a:t>
            </a:r>
            <a:r>
              <a:rPr lang="en-US" sz="1600" dirty="0">
                <a:latin typeface="Trebuchet MS" panose="020B0603020202020204" pitchFamily="34" charset="0"/>
              </a:rPr>
              <a:t> </a:t>
            </a:r>
            <a:r>
              <a:rPr lang="en-US" sz="1600" dirty="0" err="1">
                <a:latin typeface="Trebuchet MS" panose="020B0603020202020204" pitchFamily="34" charset="0"/>
              </a:rPr>
              <a:t>și</a:t>
            </a:r>
            <a:r>
              <a:rPr lang="en-US" sz="1600" dirty="0">
                <a:latin typeface="Trebuchet MS" panose="020B0603020202020204" pitchFamily="34" charset="0"/>
              </a:rPr>
              <a:t> </a:t>
            </a:r>
            <a:r>
              <a:rPr lang="en-US" sz="1600" dirty="0" err="1">
                <a:latin typeface="Trebuchet MS" panose="020B0603020202020204" pitchFamily="34" charset="0"/>
              </a:rPr>
              <a:t>asumat</a:t>
            </a:r>
            <a:r>
              <a:rPr lang="en-US" sz="1600" dirty="0">
                <a:latin typeface="Trebuchet MS" panose="020B0603020202020204" pitchFamily="34" charset="0"/>
              </a:rPr>
              <a:t> </a:t>
            </a:r>
            <a:r>
              <a:rPr lang="en-US" sz="1600" dirty="0" err="1">
                <a:latin typeface="Trebuchet MS" panose="020B0603020202020204" pitchFamily="34" charset="0"/>
              </a:rPr>
              <a:t>obligatoriu</a:t>
            </a:r>
            <a:r>
              <a:rPr lang="en-US" sz="1600" dirty="0">
                <a:latin typeface="Trebuchet MS" panose="020B0603020202020204" pitchFamily="34" charset="0"/>
              </a:rPr>
              <a:t> cu </a:t>
            </a:r>
            <a:r>
              <a:rPr lang="en-US" sz="1600" dirty="0" err="1">
                <a:latin typeface="Trebuchet MS" panose="020B0603020202020204" pitchFamily="34" charset="0"/>
              </a:rPr>
              <a:t>menționarea</a:t>
            </a:r>
            <a:r>
              <a:rPr lang="en-US" sz="1600" dirty="0">
                <a:latin typeface="Trebuchet MS" panose="020B0603020202020204" pitchFamily="34" charset="0"/>
              </a:rPr>
              <a:t> </a:t>
            </a:r>
            <a:r>
              <a:rPr lang="en-US" sz="1600" dirty="0" err="1">
                <a:latin typeface="Trebuchet MS" panose="020B0603020202020204" pitchFamily="34" charset="0"/>
              </a:rPr>
              <a:t>activităților</a:t>
            </a:r>
            <a:r>
              <a:rPr lang="en-US" sz="1600" dirty="0">
                <a:latin typeface="Trebuchet MS" panose="020B0603020202020204" pitchFamily="34" charset="0"/>
              </a:rPr>
              <a:t> din </a:t>
            </a:r>
            <a:r>
              <a:rPr lang="en-US" sz="1600" dirty="0" err="1">
                <a:latin typeface="Trebuchet MS" panose="020B0603020202020204" pitchFamily="34" charset="0"/>
              </a:rPr>
              <a:t>proiect</a:t>
            </a:r>
            <a:r>
              <a:rPr lang="en-US" sz="1600" dirty="0">
                <a:latin typeface="Trebuchet MS" panose="020B0603020202020204" pitchFamily="34" charset="0"/>
              </a:rPr>
              <a:t> la care </a:t>
            </a:r>
            <a:r>
              <a:rPr lang="en-US" sz="1600" dirty="0" err="1">
                <a:latin typeface="Trebuchet MS" panose="020B0603020202020204" pitchFamily="34" charset="0"/>
              </a:rPr>
              <a:t>participă</a:t>
            </a:r>
            <a:r>
              <a:rPr lang="en-US" sz="1600" dirty="0">
                <a:latin typeface="Trebuchet MS" panose="020B0603020202020204" pitchFamily="34" charset="0"/>
              </a:rPr>
              <a:t> </a:t>
            </a:r>
            <a:r>
              <a:rPr lang="en-US" sz="1600" dirty="0" err="1">
                <a:latin typeface="Trebuchet MS" panose="020B0603020202020204" pitchFamily="34" charset="0"/>
              </a:rPr>
              <a:t>partenerul</a:t>
            </a:r>
            <a:r>
              <a:rPr lang="en-US" sz="1600" dirty="0">
                <a:latin typeface="Trebuchet MS" panose="020B0603020202020204" pitchFamily="34" charset="0"/>
              </a:rPr>
              <a:t>.</a:t>
            </a:r>
          </a:p>
          <a:p>
            <a:endParaRPr lang="en-US" sz="1600" dirty="0">
              <a:latin typeface="Trebuchet MS" panose="020B0603020202020204" pitchFamily="34" charset="0"/>
            </a:endParaRPr>
          </a:p>
        </p:txBody>
      </p:sp>
    </p:spTree>
    <p:extLst>
      <p:ext uri="{BB962C8B-B14F-4D97-AF65-F5344CB8AC3E}">
        <p14:creationId xmlns:p14="http://schemas.microsoft.com/office/powerpoint/2010/main" val="2543241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7BE965BF-E38F-B87D-0CAC-322666BDA918}"/>
              </a:ext>
            </a:extLst>
          </p:cNvPr>
          <p:cNvSpPr>
            <a:spLocks noGrp="1"/>
          </p:cNvSpPr>
          <p:nvPr>
            <p:ph type="title"/>
          </p:nvPr>
        </p:nvSpPr>
        <p:spPr>
          <a:xfrm>
            <a:off x="478465" y="1180214"/>
            <a:ext cx="10643625" cy="744278"/>
          </a:xfrm>
        </p:spPr>
        <p:txBody>
          <a:bodyPr/>
          <a:lstStyle/>
          <a:p>
            <a:r>
              <a:rPr lang="en-US" sz="3600" dirty="0" err="1">
                <a:solidFill>
                  <a:schemeClr val="accent1"/>
                </a:solidFill>
                <a:latin typeface="Trebuchet MS" panose="020B0603020202020204" pitchFamily="34" charset="0"/>
              </a:rPr>
              <a:t>Eligibilitatea</a:t>
            </a:r>
            <a:r>
              <a:rPr lang="en-US" dirty="0"/>
              <a:t> </a:t>
            </a:r>
            <a:r>
              <a:rPr lang="ro-RO" sz="3600" dirty="0">
                <a:solidFill>
                  <a:schemeClr val="accent1"/>
                </a:solidFill>
                <a:latin typeface="Trebuchet MS" panose="020B0603020202020204" pitchFamily="34" charset="0"/>
              </a:rPr>
              <a:t>partenerului</a:t>
            </a:r>
            <a:endParaRPr lang="en-US" sz="3600" dirty="0">
              <a:solidFill>
                <a:schemeClr val="accent1"/>
              </a:solidFill>
              <a:latin typeface="Trebuchet MS" panose="020B0603020202020204" pitchFamily="34" charset="0"/>
            </a:endParaRPr>
          </a:p>
        </p:txBody>
      </p:sp>
      <p:sp>
        <p:nvSpPr>
          <p:cNvPr id="4" name="CasetăText 3">
            <a:extLst>
              <a:ext uri="{FF2B5EF4-FFF2-40B4-BE49-F238E27FC236}">
                <a16:creationId xmlns:a16="http://schemas.microsoft.com/office/drawing/2014/main" id="{5D76DB72-E49A-4426-198B-E015F30A4B8C}"/>
              </a:ext>
            </a:extLst>
          </p:cNvPr>
          <p:cNvSpPr txBox="1"/>
          <p:nvPr/>
        </p:nvSpPr>
        <p:spPr>
          <a:xfrm>
            <a:off x="478465" y="2052084"/>
            <a:ext cx="10887739" cy="2800767"/>
          </a:xfrm>
          <a:prstGeom prst="rect">
            <a:avLst/>
          </a:prstGeom>
          <a:noFill/>
        </p:spPr>
        <p:txBody>
          <a:bodyPr wrap="square">
            <a:spAutoFit/>
          </a:bodyPr>
          <a:lstStyle/>
          <a:p>
            <a:pPr algn="just"/>
            <a:r>
              <a:rPr lang="ro-RO" sz="1600" b="1" dirty="0">
                <a:latin typeface="Trebuchet MS" panose="020B0603020202020204" pitchFamily="34" charset="0"/>
              </a:rPr>
              <a:t>T</a:t>
            </a:r>
            <a:r>
              <a:rPr lang="en-US" sz="1600" b="1" dirty="0" err="1">
                <a:latin typeface="Trebuchet MS" panose="020B0603020202020204" pitchFamily="34" charset="0"/>
              </a:rPr>
              <a:t>rebuie</a:t>
            </a:r>
            <a:r>
              <a:rPr lang="en-US" sz="1600" b="1" dirty="0">
                <a:latin typeface="Trebuchet MS" panose="020B0603020202020204" pitchFamily="34" charset="0"/>
              </a:rPr>
              <a:t> </a:t>
            </a:r>
            <a:r>
              <a:rPr lang="en-US" sz="1600" b="1" dirty="0" err="1">
                <a:latin typeface="Trebuchet MS" panose="020B0603020202020204" pitchFamily="34" charset="0"/>
              </a:rPr>
              <a:t>să</a:t>
            </a:r>
            <a:r>
              <a:rPr lang="en-US" sz="1600" b="1" dirty="0">
                <a:latin typeface="Trebuchet MS" panose="020B0603020202020204" pitchFamily="34" charset="0"/>
              </a:rPr>
              <a:t> </a:t>
            </a:r>
            <a:r>
              <a:rPr lang="en-US" sz="1600" b="1" dirty="0" err="1">
                <a:latin typeface="Trebuchet MS" panose="020B0603020202020204" pitchFamily="34" charset="0"/>
              </a:rPr>
              <a:t>îndeplinească</a:t>
            </a:r>
            <a:r>
              <a:rPr lang="en-US" sz="1600" b="1" dirty="0">
                <a:latin typeface="Trebuchet MS" panose="020B0603020202020204" pitchFamily="34" charset="0"/>
              </a:rPr>
              <a:t> </a:t>
            </a:r>
            <a:r>
              <a:rPr lang="en-US" sz="1600" b="1" dirty="0" err="1">
                <a:latin typeface="Trebuchet MS" panose="020B0603020202020204" pitchFamily="34" charset="0"/>
              </a:rPr>
              <a:t>cumulativ</a:t>
            </a:r>
            <a:r>
              <a:rPr lang="en-US" sz="1600" b="1" dirty="0">
                <a:latin typeface="Trebuchet MS" panose="020B0603020202020204" pitchFamily="34" charset="0"/>
              </a:rPr>
              <a:t> </a:t>
            </a:r>
            <a:r>
              <a:rPr lang="en-US" sz="1600" dirty="0" err="1">
                <a:latin typeface="Trebuchet MS" panose="020B0603020202020204" pitchFamily="34" charset="0"/>
              </a:rPr>
              <a:t>următoarele</a:t>
            </a:r>
            <a:r>
              <a:rPr lang="en-US" sz="1600" dirty="0">
                <a:latin typeface="Trebuchet MS" panose="020B0603020202020204" pitchFamily="34" charset="0"/>
              </a:rPr>
              <a:t> </a:t>
            </a:r>
            <a:r>
              <a:rPr lang="en-US" sz="1600" dirty="0" err="1">
                <a:latin typeface="Trebuchet MS" panose="020B0603020202020204" pitchFamily="34" charset="0"/>
              </a:rPr>
              <a:t>criterii</a:t>
            </a:r>
            <a:r>
              <a:rPr lang="en-US" sz="1600" dirty="0">
                <a:latin typeface="Trebuchet MS" panose="020B0603020202020204" pitchFamily="34" charset="0"/>
              </a:rPr>
              <a:t> de </a:t>
            </a:r>
            <a:r>
              <a:rPr lang="en-US" sz="1600" dirty="0" err="1">
                <a:latin typeface="Trebuchet MS" panose="020B0603020202020204" pitchFamily="34" charset="0"/>
              </a:rPr>
              <a:t>eligibilitate</a:t>
            </a:r>
            <a:r>
              <a:rPr lang="en-US" sz="1600" dirty="0">
                <a:latin typeface="Trebuchet MS" panose="020B0603020202020204" pitchFamily="34" charset="0"/>
              </a:rPr>
              <a:t>:</a:t>
            </a:r>
            <a:endParaRPr lang="ro-RO" sz="1600" dirty="0">
              <a:latin typeface="Trebuchet MS" panose="020B0603020202020204" pitchFamily="34" charset="0"/>
            </a:endParaRPr>
          </a:p>
          <a:p>
            <a:pPr marL="285750" lvl="0" indent="-285750" algn="just">
              <a:lnSpc>
                <a:spcPct val="150000"/>
              </a:lnSpc>
              <a:buFont typeface="Wingdings" panose="05000000000000000000" pitchFamily="2" charset="2"/>
              <a:buChar char="Ø"/>
            </a:pPr>
            <a:r>
              <a:rPr lang="ro-RO" sz="1600" dirty="0">
                <a:latin typeface="Trebuchet MS" panose="020B0603020202020204" pitchFamily="34" charset="0"/>
              </a:rPr>
              <a:t>a)să fie persoane juridice acreditate ca furnizori de servicii sociale, în condițiile legii; </a:t>
            </a:r>
          </a:p>
          <a:p>
            <a:pPr marL="285750" lvl="0" indent="-285750" algn="just">
              <a:lnSpc>
                <a:spcPct val="150000"/>
              </a:lnSpc>
              <a:buFont typeface="Wingdings" panose="05000000000000000000" pitchFamily="2" charset="2"/>
              <a:buChar char="Ø"/>
            </a:pPr>
            <a:r>
              <a:rPr lang="ro-RO" sz="1600" dirty="0">
                <a:latin typeface="Trebuchet MS" panose="020B0603020202020204" pitchFamily="34" charset="0"/>
              </a:rPr>
              <a:t>b)în cazul în care partenerul este furnizor privat de servicii sociale, să fie organizație neguvernamentală care </a:t>
            </a:r>
            <a:r>
              <a:rPr lang="ro-RO" sz="1600" dirty="0" err="1">
                <a:latin typeface="Trebuchet MS" panose="020B0603020202020204" pitchFamily="34" charset="0"/>
              </a:rPr>
              <a:t>desfăşoară</a:t>
            </a:r>
            <a:r>
              <a:rPr lang="ro-RO" sz="1600" dirty="0">
                <a:latin typeface="Trebuchet MS" panose="020B0603020202020204" pitchFamily="34" charset="0"/>
              </a:rPr>
              <a:t> </a:t>
            </a:r>
            <a:r>
              <a:rPr lang="ro-RO" sz="1600" dirty="0" err="1">
                <a:latin typeface="Trebuchet MS" panose="020B0603020202020204" pitchFamily="34" charset="0"/>
              </a:rPr>
              <a:t>activităţi</a:t>
            </a:r>
            <a:r>
              <a:rPr lang="ro-RO" sz="1600" dirty="0">
                <a:latin typeface="Trebuchet MS" panose="020B0603020202020204" pitchFamily="34" charset="0"/>
              </a:rPr>
              <a:t> în domeniul </a:t>
            </a:r>
            <a:r>
              <a:rPr lang="ro-RO" sz="1600" dirty="0" err="1">
                <a:latin typeface="Trebuchet MS" panose="020B0603020202020204" pitchFamily="34" charset="0"/>
              </a:rPr>
              <a:t>protecţiei</a:t>
            </a:r>
            <a:r>
              <a:rPr lang="ro-RO" sz="1600" dirty="0">
                <a:latin typeface="Trebuchet MS" panose="020B0603020202020204" pitchFamily="34" charset="0"/>
              </a:rPr>
              <a:t> persoanelor cu </a:t>
            </a:r>
            <a:r>
              <a:rPr lang="ro-RO" sz="1600" dirty="0" err="1">
                <a:latin typeface="Trebuchet MS" panose="020B0603020202020204" pitchFamily="34" charset="0"/>
              </a:rPr>
              <a:t>dizabilităţi</a:t>
            </a:r>
            <a:r>
              <a:rPr lang="ro-RO" sz="1600" dirty="0">
                <a:latin typeface="Trebuchet MS" panose="020B0603020202020204" pitchFamily="34" charset="0"/>
              </a:rPr>
              <a:t>.</a:t>
            </a:r>
          </a:p>
          <a:p>
            <a:pPr marL="285750" lvl="0" indent="-285750" algn="just">
              <a:lnSpc>
                <a:spcPct val="150000"/>
              </a:lnSpc>
              <a:buFont typeface="Wingdings" panose="05000000000000000000" pitchFamily="2" charset="2"/>
              <a:buChar char="Ø"/>
            </a:pPr>
            <a:endParaRPr lang="ro-RO" sz="1600" dirty="0">
              <a:latin typeface="Trebuchet MS" panose="020B0603020202020204" pitchFamily="34" charset="0"/>
            </a:endParaRPr>
          </a:p>
          <a:p>
            <a:pPr lvl="0" algn="just">
              <a:lnSpc>
                <a:spcPct val="150000"/>
              </a:lnSpc>
            </a:pPr>
            <a:r>
              <a:rPr lang="ro-RO" sz="1600" dirty="0">
                <a:latin typeface="Trebuchet MS" panose="020B0603020202020204" pitchFamily="34" charset="0"/>
              </a:rPr>
              <a:t>Partenerii solicitanților participă la implementarea activităților proiectului, cu excepția managementului de proiect, care este responsabilitatea exclusivă a solicitantului.</a:t>
            </a:r>
          </a:p>
          <a:p>
            <a:endParaRPr lang="en-US" sz="1600" dirty="0"/>
          </a:p>
        </p:txBody>
      </p:sp>
    </p:spTree>
    <p:extLst>
      <p:ext uri="{BB962C8B-B14F-4D97-AF65-F5344CB8AC3E}">
        <p14:creationId xmlns:p14="http://schemas.microsoft.com/office/powerpoint/2010/main" val="1260971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329B6A9C-6AC6-40C5-FEE7-7639A452A841}"/>
              </a:ext>
            </a:extLst>
          </p:cNvPr>
          <p:cNvSpPr>
            <a:spLocks noGrp="1"/>
          </p:cNvSpPr>
          <p:nvPr>
            <p:ph type="title"/>
          </p:nvPr>
        </p:nvSpPr>
        <p:spPr>
          <a:xfrm>
            <a:off x="838200" y="946298"/>
            <a:ext cx="10283890" cy="903767"/>
          </a:xfrm>
        </p:spPr>
        <p:txBody>
          <a:bodyPr>
            <a:normAutofit/>
          </a:bodyPr>
          <a:lstStyle/>
          <a:p>
            <a:r>
              <a:rPr lang="it-IT" sz="3600" dirty="0">
                <a:solidFill>
                  <a:schemeClr val="accent1"/>
                </a:solidFill>
                <a:latin typeface="Trebuchet MS" panose="020B0603020202020204" pitchFamily="34" charset="0"/>
              </a:rPr>
              <a:t>Organizarea</a:t>
            </a:r>
            <a:r>
              <a:rPr lang="it-IT" dirty="0"/>
              <a:t> </a:t>
            </a:r>
            <a:r>
              <a:rPr lang="it-IT" sz="3600" dirty="0">
                <a:solidFill>
                  <a:schemeClr val="accent1"/>
                </a:solidFill>
                <a:latin typeface="Trebuchet MS" panose="020B0603020202020204" pitchFamily="34" charset="0"/>
              </a:rPr>
              <a:t>serviciului social nou înființat</a:t>
            </a:r>
            <a:endParaRPr lang="en-US" sz="3600" dirty="0">
              <a:solidFill>
                <a:schemeClr val="accent1"/>
              </a:solidFill>
              <a:latin typeface="Trebuchet MS" panose="020B0603020202020204" pitchFamily="34" charset="0"/>
            </a:endParaRPr>
          </a:p>
        </p:txBody>
      </p:sp>
      <p:sp>
        <p:nvSpPr>
          <p:cNvPr id="3" name="Substituent conținut 2">
            <a:extLst>
              <a:ext uri="{FF2B5EF4-FFF2-40B4-BE49-F238E27FC236}">
                <a16:creationId xmlns:a16="http://schemas.microsoft.com/office/drawing/2014/main" id="{091A8282-FA83-EE35-E2F2-5305F523BC85}"/>
              </a:ext>
            </a:extLst>
          </p:cNvPr>
          <p:cNvSpPr>
            <a:spLocks noGrp="1"/>
          </p:cNvSpPr>
          <p:nvPr>
            <p:ph idx="1"/>
          </p:nvPr>
        </p:nvSpPr>
        <p:spPr>
          <a:xfrm>
            <a:off x="838200" y="1850065"/>
            <a:ext cx="10515600" cy="4432078"/>
          </a:xfrm>
        </p:spPr>
        <p:txBody>
          <a:bodyPr/>
          <a:lstStyle/>
          <a:p>
            <a:pPr algn="just">
              <a:buFont typeface="Wingdings" panose="05000000000000000000" pitchFamily="2" charset="2"/>
              <a:buChar char="Ø"/>
            </a:pPr>
            <a:endParaRPr lang="en-US" dirty="0">
              <a:latin typeface="Trebuchet MS" panose="020B0603020202020204" pitchFamily="34" charset="0"/>
            </a:endParaRPr>
          </a:p>
          <a:p>
            <a:pPr>
              <a:buFont typeface="Wingdings" panose="05000000000000000000" pitchFamily="2" charset="2"/>
              <a:buChar char="Ø"/>
            </a:pPr>
            <a:r>
              <a:rPr lang="en-US" dirty="0" err="1"/>
              <a:t>Serviciile</a:t>
            </a:r>
            <a:r>
              <a:rPr lang="en-US" dirty="0"/>
              <a:t> </a:t>
            </a:r>
            <a:r>
              <a:rPr lang="en-US" dirty="0" err="1"/>
              <a:t>sociale</a:t>
            </a:r>
            <a:r>
              <a:rPr lang="en-US" dirty="0"/>
              <a:t> </a:t>
            </a:r>
            <a:r>
              <a:rPr lang="en-US" dirty="0" err="1"/>
              <a:t>dezvoltate</a:t>
            </a:r>
            <a:r>
              <a:rPr lang="en-US" dirty="0"/>
              <a:t> </a:t>
            </a:r>
            <a:r>
              <a:rPr lang="en-US" dirty="0" err="1"/>
              <a:t>prin</a:t>
            </a:r>
            <a:r>
              <a:rPr lang="en-US" dirty="0"/>
              <a:t> </a:t>
            </a:r>
            <a:r>
              <a:rPr lang="en-US" dirty="0" err="1"/>
              <a:t>implementarea</a:t>
            </a:r>
            <a:r>
              <a:rPr lang="en-US" dirty="0"/>
              <a:t> </a:t>
            </a:r>
            <a:r>
              <a:rPr lang="en-US" dirty="0" err="1"/>
              <a:t>unui</a:t>
            </a:r>
            <a:r>
              <a:rPr lang="en-US" dirty="0"/>
              <a:t> </a:t>
            </a:r>
            <a:r>
              <a:rPr lang="en-US" dirty="0" err="1"/>
              <a:t>proiect</a:t>
            </a:r>
            <a:r>
              <a:rPr lang="en-US" dirty="0"/>
              <a:t> sunt administrate de DGASPC/SPAS/DAS </a:t>
            </a:r>
            <a:r>
              <a:rPr lang="en-US" dirty="0" err="1"/>
              <a:t>și</a:t>
            </a:r>
            <a:r>
              <a:rPr lang="en-US" dirty="0"/>
              <a:t> sunt </a:t>
            </a:r>
            <a:r>
              <a:rPr lang="en-US" dirty="0" err="1"/>
              <a:t>incluse</a:t>
            </a:r>
            <a:r>
              <a:rPr lang="en-US" dirty="0"/>
              <a:t> </a:t>
            </a:r>
            <a:r>
              <a:rPr lang="en-US" dirty="0" err="1"/>
              <a:t>în</a:t>
            </a:r>
            <a:r>
              <a:rPr lang="en-US" dirty="0"/>
              <a:t> </a:t>
            </a:r>
            <a:r>
              <a:rPr lang="en-US" dirty="0" err="1"/>
              <a:t>organigrama</a:t>
            </a:r>
            <a:r>
              <a:rPr lang="en-US" dirty="0"/>
              <a:t> DGASPC/SPAS/DAS. </a:t>
            </a:r>
          </a:p>
          <a:p>
            <a:pPr>
              <a:buFont typeface="Wingdings" panose="05000000000000000000" pitchFamily="2" charset="2"/>
              <a:buChar char="Ø"/>
            </a:pPr>
            <a:r>
              <a:rPr lang="en-US" dirty="0" err="1"/>
              <a:t>Beneficiarul</a:t>
            </a:r>
            <a:r>
              <a:rPr lang="en-US" dirty="0"/>
              <a:t> se </a:t>
            </a:r>
            <a:r>
              <a:rPr lang="en-US" dirty="0" err="1"/>
              <a:t>obligă</a:t>
            </a:r>
            <a:r>
              <a:rPr lang="en-US" dirty="0"/>
              <a:t> </a:t>
            </a:r>
            <a:r>
              <a:rPr lang="en-US" dirty="0" err="1"/>
              <a:t>să</a:t>
            </a:r>
            <a:r>
              <a:rPr lang="en-US" dirty="0"/>
              <a:t> </a:t>
            </a:r>
            <a:r>
              <a:rPr lang="en-US" dirty="0" err="1"/>
              <a:t>obțină</a:t>
            </a:r>
            <a:r>
              <a:rPr lang="en-US" dirty="0"/>
              <a:t> </a:t>
            </a:r>
            <a:r>
              <a:rPr lang="en-US" dirty="0" err="1"/>
              <a:t>licența</a:t>
            </a:r>
            <a:r>
              <a:rPr lang="en-US" dirty="0"/>
              <a:t> de </a:t>
            </a:r>
            <a:r>
              <a:rPr lang="en-US" dirty="0" err="1"/>
              <a:t>funcționare</a:t>
            </a:r>
            <a:r>
              <a:rPr lang="en-US" dirty="0"/>
              <a:t> </a:t>
            </a:r>
            <a:r>
              <a:rPr lang="en-US" dirty="0" err="1"/>
              <a:t>în</a:t>
            </a:r>
            <a:r>
              <a:rPr lang="en-US" dirty="0"/>
              <a:t> </a:t>
            </a:r>
            <a:r>
              <a:rPr lang="en-US" dirty="0" err="1"/>
              <a:t>perioada</a:t>
            </a:r>
            <a:r>
              <a:rPr lang="en-US" dirty="0"/>
              <a:t> de </a:t>
            </a:r>
            <a:r>
              <a:rPr lang="en-US" dirty="0" err="1"/>
              <a:t>implementare</a:t>
            </a:r>
            <a:r>
              <a:rPr lang="en-US" dirty="0"/>
              <a:t> a </a:t>
            </a:r>
            <a:r>
              <a:rPr lang="en-US" dirty="0" err="1"/>
              <a:t>proiectului</a:t>
            </a:r>
            <a:r>
              <a:rPr lang="en-US" dirty="0"/>
              <a:t>, precum </a:t>
            </a:r>
            <a:r>
              <a:rPr lang="en-US" dirty="0" err="1"/>
              <a:t>și</a:t>
            </a:r>
            <a:r>
              <a:rPr lang="en-US" dirty="0"/>
              <a:t> de </a:t>
            </a:r>
            <a:r>
              <a:rPr lang="en-US" dirty="0" err="1"/>
              <a:t>sustenabilitate</a:t>
            </a:r>
            <a:r>
              <a:rPr lang="en-US" dirty="0"/>
              <a:t> </a:t>
            </a:r>
            <a:r>
              <a:rPr lang="en-US" dirty="0" err="1"/>
              <a:t>fără</a:t>
            </a:r>
            <a:r>
              <a:rPr lang="en-US" dirty="0"/>
              <a:t> </a:t>
            </a:r>
            <a:r>
              <a:rPr lang="en-US" dirty="0" err="1"/>
              <a:t>reducerea</a:t>
            </a:r>
            <a:r>
              <a:rPr lang="en-US" dirty="0"/>
              <a:t> </a:t>
            </a:r>
            <a:r>
              <a:rPr lang="en-US" dirty="0" err="1"/>
              <a:t>capacității</a:t>
            </a:r>
            <a:r>
              <a:rPr lang="en-US" dirty="0"/>
              <a:t> </a:t>
            </a:r>
            <a:r>
              <a:rPr lang="en-US" dirty="0" err="1"/>
              <a:t>acestuia</a:t>
            </a:r>
            <a:r>
              <a:rPr lang="en-US" dirty="0"/>
              <a:t>.</a:t>
            </a:r>
          </a:p>
          <a:p>
            <a:endParaRPr lang="en-US" dirty="0"/>
          </a:p>
        </p:txBody>
      </p:sp>
    </p:spTree>
    <p:extLst>
      <p:ext uri="{BB962C8B-B14F-4D97-AF65-F5344CB8AC3E}">
        <p14:creationId xmlns:p14="http://schemas.microsoft.com/office/powerpoint/2010/main" val="1287372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EE69F-BF76-4EFF-7A12-8CB634872BA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BA6FB8B-AECA-FE76-28F6-4C46303C71C2}"/>
              </a:ext>
            </a:extLst>
          </p:cNvPr>
          <p:cNvSpPr>
            <a:spLocks noGrp="1"/>
          </p:cNvSpPr>
          <p:nvPr>
            <p:ph idx="1"/>
          </p:nvPr>
        </p:nvSpPr>
        <p:spPr/>
        <p:txBody>
          <a:bodyPr/>
          <a:lstStyle/>
          <a:p>
            <a:pPr marL="0" indent="0">
              <a:buNone/>
            </a:pPr>
            <a:endParaRPr lang="ro-RO" dirty="0">
              <a:solidFill>
                <a:schemeClr val="accent1"/>
              </a:solidFill>
              <a:latin typeface="Trebuchet MS" panose="020B0603020202020204" pitchFamily="34" charset="0"/>
            </a:endParaRPr>
          </a:p>
          <a:p>
            <a:pPr marL="0" indent="0">
              <a:buNone/>
            </a:pPr>
            <a:endParaRPr lang="ro-RO" dirty="0">
              <a:solidFill>
                <a:schemeClr val="accent1"/>
              </a:solidFill>
              <a:latin typeface="Trebuchet MS" panose="020B0603020202020204" pitchFamily="34" charset="0"/>
            </a:endParaRPr>
          </a:p>
          <a:p>
            <a:pPr marL="0" indent="0">
              <a:buNone/>
            </a:pPr>
            <a:endParaRPr lang="ro-RO" dirty="0">
              <a:solidFill>
                <a:schemeClr val="accent1"/>
              </a:solidFill>
              <a:latin typeface="Trebuchet MS" panose="020B0603020202020204" pitchFamily="34" charset="0"/>
            </a:endParaRPr>
          </a:p>
          <a:p>
            <a:pPr marL="0" indent="0">
              <a:buNone/>
            </a:pPr>
            <a:endParaRPr lang="ro-RO" dirty="0">
              <a:solidFill>
                <a:schemeClr val="accent1"/>
              </a:solidFill>
              <a:latin typeface="Trebuchet MS" panose="020B0603020202020204" pitchFamily="34" charset="0"/>
            </a:endParaRPr>
          </a:p>
          <a:p>
            <a:pPr marL="0" indent="0">
              <a:buNone/>
            </a:pPr>
            <a:endParaRPr lang="ro-RO" dirty="0">
              <a:solidFill>
                <a:schemeClr val="accent1"/>
              </a:solidFill>
              <a:latin typeface="Trebuchet MS" panose="020B0603020202020204" pitchFamily="34" charset="0"/>
            </a:endParaRPr>
          </a:p>
          <a:p>
            <a:pPr marL="0" indent="0">
              <a:buNone/>
            </a:pPr>
            <a:r>
              <a:rPr lang="ro-RO" dirty="0">
                <a:solidFill>
                  <a:schemeClr val="accent1"/>
                </a:solidFill>
                <a:latin typeface="Trebuchet MS" panose="020B0603020202020204" pitchFamily="34" charset="0"/>
              </a:rPr>
              <a:t>1</a:t>
            </a:r>
            <a:r>
              <a:rPr lang="ro-RO" sz="2800" dirty="0">
                <a:solidFill>
                  <a:schemeClr val="accent1"/>
                </a:solidFill>
                <a:latin typeface="Trebuchet MS" panose="020B0603020202020204" pitchFamily="34" charset="0"/>
              </a:rPr>
              <a:t>.Servicii sociale pentru persoanele adulte cu dizabilități în comunitate</a:t>
            </a:r>
            <a:endParaRPr lang="en-GB" dirty="0"/>
          </a:p>
        </p:txBody>
      </p:sp>
    </p:spTree>
    <p:extLst>
      <p:ext uri="{BB962C8B-B14F-4D97-AF65-F5344CB8AC3E}">
        <p14:creationId xmlns:p14="http://schemas.microsoft.com/office/powerpoint/2010/main" val="607527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F9DF1E9-F506-4204-A295-3FCD23E8F3ED}"/>
              </a:ext>
            </a:extLst>
          </p:cNvPr>
          <p:cNvSpPr>
            <a:spLocks noGrp="1"/>
          </p:cNvSpPr>
          <p:nvPr>
            <p:ph type="title"/>
          </p:nvPr>
        </p:nvSpPr>
        <p:spPr>
          <a:xfrm>
            <a:off x="838200" y="797441"/>
            <a:ext cx="10283890" cy="1233377"/>
          </a:xfrm>
        </p:spPr>
        <p:txBody>
          <a:bodyPr>
            <a:normAutofit fontScale="90000"/>
          </a:bodyPr>
          <a:lstStyle/>
          <a:p>
            <a:r>
              <a:rPr lang="en-US" sz="3200" b="1" dirty="0" err="1">
                <a:solidFill>
                  <a:schemeClr val="accent1"/>
                </a:solidFill>
                <a:latin typeface="Trebuchet MS" panose="020B0603020202020204" pitchFamily="34" charset="0"/>
              </a:rPr>
              <a:t>Condiții</a:t>
            </a:r>
            <a:r>
              <a:rPr lang="en-US" sz="3200" b="1" dirty="0">
                <a:solidFill>
                  <a:schemeClr val="accent1"/>
                </a:solidFill>
                <a:latin typeface="Trebuchet MS" panose="020B0603020202020204" pitchFamily="34" charset="0"/>
              </a:rPr>
              <a:t> </a:t>
            </a:r>
            <a:r>
              <a:rPr lang="en-US" sz="3200" b="1" dirty="0" err="1">
                <a:solidFill>
                  <a:schemeClr val="accent1"/>
                </a:solidFill>
                <a:latin typeface="Trebuchet MS" panose="020B0603020202020204" pitchFamily="34" charset="0"/>
              </a:rPr>
              <a:t>privind</a:t>
            </a:r>
            <a:r>
              <a:rPr lang="en-US" sz="3200" b="1" dirty="0">
                <a:solidFill>
                  <a:schemeClr val="accent1"/>
                </a:solidFill>
                <a:latin typeface="Trebuchet MS" panose="020B0603020202020204" pitchFamily="34" charset="0"/>
              </a:rPr>
              <a:t> </a:t>
            </a:r>
            <a:r>
              <a:rPr lang="en-US" sz="3200" b="1" dirty="0" err="1">
                <a:solidFill>
                  <a:schemeClr val="accent1"/>
                </a:solidFill>
                <a:latin typeface="Trebuchet MS" panose="020B0603020202020204" pitchFamily="34" charset="0"/>
              </a:rPr>
              <a:t>dezvoltarea</a:t>
            </a:r>
            <a:r>
              <a:rPr lang="en-US" sz="3200" b="1" dirty="0">
                <a:solidFill>
                  <a:schemeClr val="accent1"/>
                </a:solidFill>
                <a:latin typeface="Trebuchet MS" panose="020B0603020202020204" pitchFamily="34" charset="0"/>
              </a:rPr>
              <a:t> </a:t>
            </a:r>
            <a:r>
              <a:rPr lang="en-US" sz="3200" b="1" dirty="0" err="1">
                <a:solidFill>
                  <a:schemeClr val="accent1"/>
                </a:solidFill>
                <a:latin typeface="Trebuchet MS" panose="020B0603020202020204" pitchFamily="34" charset="0"/>
              </a:rPr>
              <a:t>și</a:t>
            </a:r>
            <a:r>
              <a:rPr lang="en-US" sz="3200" b="1" dirty="0">
                <a:solidFill>
                  <a:schemeClr val="accent1"/>
                </a:solidFill>
                <a:latin typeface="Trebuchet MS" panose="020B0603020202020204" pitchFamily="34" charset="0"/>
              </a:rPr>
              <a:t> </a:t>
            </a:r>
            <a:r>
              <a:rPr lang="en-US" sz="3200" b="1" dirty="0" err="1">
                <a:solidFill>
                  <a:schemeClr val="accent1"/>
                </a:solidFill>
                <a:latin typeface="Trebuchet MS" panose="020B0603020202020204" pitchFamily="34" charset="0"/>
              </a:rPr>
              <a:t>funcționarea</a:t>
            </a:r>
            <a:r>
              <a:rPr lang="en-US" sz="3200" b="1" dirty="0">
                <a:solidFill>
                  <a:schemeClr val="accent1"/>
                </a:solidFill>
                <a:latin typeface="Trebuchet MS" panose="020B0603020202020204" pitchFamily="34" charset="0"/>
              </a:rPr>
              <a:t> </a:t>
            </a:r>
            <a:r>
              <a:rPr lang="en-US" sz="3200" b="1" dirty="0" err="1">
                <a:solidFill>
                  <a:schemeClr val="accent1"/>
                </a:solidFill>
                <a:latin typeface="Trebuchet MS" panose="020B0603020202020204" pitchFamily="34" charset="0"/>
              </a:rPr>
              <a:t>serviciilor</a:t>
            </a:r>
            <a:r>
              <a:rPr lang="en-US" sz="3200" b="1" dirty="0">
                <a:solidFill>
                  <a:schemeClr val="accent1"/>
                </a:solidFill>
                <a:latin typeface="Trebuchet MS" panose="020B0603020202020204" pitchFamily="34" charset="0"/>
              </a:rPr>
              <a:t> de tip </a:t>
            </a:r>
            <a:r>
              <a:rPr lang="en-US" sz="3200" b="1" dirty="0" err="1">
                <a:solidFill>
                  <a:schemeClr val="accent1"/>
                </a:solidFill>
                <a:latin typeface="Trebuchet MS" panose="020B0603020202020204" pitchFamily="34" charset="0"/>
              </a:rPr>
              <a:t>centru</a:t>
            </a:r>
            <a:r>
              <a:rPr lang="en-US" sz="3200" b="1" dirty="0">
                <a:solidFill>
                  <a:schemeClr val="accent1"/>
                </a:solidFill>
                <a:latin typeface="Trebuchet MS" panose="020B0603020202020204" pitchFamily="34" charset="0"/>
              </a:rPr>
              <a:t> de zi/ </a:t>
            </a:r>
            <a:r>
              <a:rPr lang="en-US" sz="3200" b="1" dirty="0" err="1">
                <a:solidFill>
                  <a:schemeClr val="accent1"/>
                </a:solidFill>
                <a:latin typeface="Trebuchet MS" panose="020B0603020202020204" pitchFamily="34" charset="0"/>
              </a:rPr>
              <a:t>centru</a:t>
            </a:r>
            <a:r>
              <a:rPr lang="en-US" sz="3200" b="1" dirty="0">
                <a:solidFill>
                  <a:schemeClr val="accent1"/>
                </a:solidFill>
                <a:latin typeface="Trebuchet MS" panose="020B0603020202020204" pitchFamily="34" charset="0"/>
              </a:rPr>
              <a:t> de </a:t>
            </a:r>
            <a:r>
              <a:rPr lang="en-US" sz="3200" b="1" dirty="0" err="1">
                <a:solidFill>
                  <a:schemeClr val="accent1"/>
                </a:solidFill>
                <a:latin typeface="Trebuchet MS" panose="020B0603020202020204" pitchFamily="34" charset="0"/>
              </a:rPr>
              <a:t>servicii</a:t>
            </a:r>
            <a:r>
              <a:rPr lang="en-US" sz="3200" b="1" dirty="0">
                <a:solidFill>
                  <a:schemeClr val="accent1"/>
                </a:solidFill>
                <a:latin typeface="Trebuchet MS" panose="020B0603020202020204" pitchFamily="34" charset="0"/>
              </a:rPr>
              <a:t> de </a:t>
            </a:r>
            <a:r>
              <a:rPr lang="en-US" sz="3200" b="1" dirty="0" err="1">
                <a:solidFill>
                  <a:schemeClr val="accent1"/>
                </a:solidFill>
                <a:latin typeface="Trebuchet MS" panose="020B0603020202020204" pitchFamily="34" charset="0"/>
              </a:rPr>
              <a:t>recuperare</a:t>
            </a:r>
            <a:r>
              <a:rPr lang="en-US" sz="3200" b="1" dirty="0">
                <a:solidFill>
                  <a:schemeClr val="accent1"/>
                </a:solidFill>
                <a:latin typeface="Trebuchet MS" panose="020B0603020202020204" pitchFamily="34" charset="0"/>
              </a:rPr>
              <a:t> </a:t>
            </a:r>
            <a:r>
              <a:rPr lang="en-US" sz="3200" b="1" dirty="0" err="1">
                <a:solidFill>
                  <a:schemeClr val="accent1"/>
                </a:solidFill>
                <a:latin typeface="Trebuchet MS" panose="020B0603020202020204" pitchFamily="34" charset="0"/>
              </a:rPr>
              <a:t>neuromotorie</a:t>
            </a:r>
            <a:r>
              <a:rPr lang="en-US" sz="3200" b="1" dirty="0">
                <a:solidFill>
                  <a:schemeClr val="accent1"/>
                </a:solidFill>
                <a:latin typeface="Trebuchet MS" panose="020B0603020202020204" pitchFamily="34" charset="0"/>
              </a:rPr>
              <a:t> de tip </a:t>
            </a:r>
            <a:r>
              <a:rPr lang="en-US" sz="3200" b="1" dirty="0" err="1">
                <a:solidFill>
                  <a:schemeClr val="accent1"/>
                </a:solidFill>
                <a:latin typeface="Trebuchet MS" panose="020B0603020202020204" pitchFamily="34" charset="0"/>
              </a:rPr>
              <a:t>ambulatoriu</a:t>
            </a:r>
            <a:endParaRPr lang="en-US" sz="3200" b="1" dirty="0">
              <a:solidFill>
                <a:schemeClr val="accent1"/>
              </a:solidFill>
              <a:latin typeface="Trebuchet MS" panose="020B0603020202020204" pitchFamily="34" charset="0"/>
            </a:endParaRPr>
          </a:p>
        </p:txBody>
      </p:sp>
      <p:sp>
        <p:nvSpPr>
          <p:cNvPr id="4" name="CasetăText 3">
            <a:extLst>
              <a:ext uri="{FF2B5EF4-FFF2-40B4-BE49-F238E27FC236}">
                <a16:creationId xmlns:a16="http://schemas.microsoft.com/office/drawing/2014/main" id="{7D251C61-9304-7FB3-072A-D4C69445B959}"/>
              </a:ext>
            </a:extLst>
          </p:cNvPr>
          <p:cNvSpPr txBox="1"/>
          <p:nvPr/>
        </p:nvSpPr>
        <p:spPr>
          <a:xfrm>
            <a:off x="838200" y="2030819"/>
            <a:ext cx="10283891" cy="3046988"/>
          </a:xfrm>
          <a:prstGeom prst="rect">
            <a:avLst/>
          </a:prstGeom>
          <a:noFill/>
        </p:spPr>
        <p:txBody>
          <a:bodyPr wrap="square">
            <a:spAutoFit/>
          </a:bodyPr>
          <a:lstStyle/>
          <a:p>
            <a:pPr marL="285750" indent="-285750" algn="just">
              <a:buFont typeface="Wingdings" panose="05000000000000000000" pitchFamily="2" charset="2"/>
              <a:buChar char="Ø"/>
            </a:pPr>
            <a:r>
              <a:rPr lang="en-US" sz="1600">
                <a:latin typeface="Trebuchet MS" panose="020B0603020202020204" pitchFamily="34" charset="0"/>
              </a:rPr>
              <a:t>a) terenul pentru centrul de zi/ centru de servicii de recuperare neuromotorie de tip ambulatoriu/ serviciu de asistență și suport va fi pus la dispoziție de solicitant sau de UAT;</a:t>
            </a:r>
          </a:p>
          <a:p>
            <a:pPr marL="285750" indent="-285750" algn="just">
              <a:buFont typeface="Wingdings" panose="05000000000000000000" pitchFamily="2" charset="2"/>
              <a:buChar char="Ø"/>
            </a:pPr>
            <a:r>
              <a:rPr lang="en-US" sz="1600">
                <a:latin typeface="Trebuchet MS" panose="020B0603020202020204" pitchFamily="34" charset="0"/>
              </a:rPr>
              <a:t>b) centrele de zi/ centrele de servicii de recuperare neuromotorie de tip ambulatoriu/ centrele de servicii de asistență și suport trebuie să fie accesibile persoanelor cu dizabilități, în conformitate cu prevederile Normativului privind adaptarea clădirilor civile şi spaţiului urban la nevoile individuale ale persoanelor cu handicap, indicativ NP 051-2012, aprobat prin Ordinul ministrului dezvoltării regionale şi administraţiei publice nr. 189/2013;</a:t>
            </a:r>
          </a:p>
          <a:p>
            <a:pPr marL="285750" indent="-285750" algn="just">
              <a:buFont typeface="Wingdings" panose="05000000000000000000" pitchFamily="2" charset="2"/>
              <a:buChar char="Ø"/>
            </a:pPr>
            <a:r>
              <a:rPr lang="en-US" sz="1600">
                <a:latin typeface="Trebuchet MS" panose="020B0603020202020204" pitchFamily="34" charset="0"/>
              </a:rPr>
              <a:t>c) Centrul de zi/ centru de servicii de recuperare neuromotorie de tip ambulatoriu/ centrul de servicii de asistență și suport va asigura în mod obligatoriu accesul beneficiarilor din comunitate la resursele și facilitățile oferite, precum și la cele din comunitate (sănătate, educație, muncă, cultură, transport, petrecerea timpului liber etc.), cu scopul de a îmbunătăţi abilităţile şi capacitatea acestora de a participa activ pe piaţa forţei de muncă şi la viaţa socială.</a:t>
            </a:r>
            <a:endParaRPr lang="en-US" sz="1600" dirty="0">
              <a:latin typeface="Trebuchet MS" panose="020B0603020202020204" pitchFamily="34" charset="0"/>
            </a:endParaRPr>
          </a:p>
        </p:txBody>
      </p:sp>
    </p:spTree>
    <p:extLst>
      <p:ext uri="{BB962C8B-B14F-4D97-AF65-F5344CB8AC3E}">
        <p14:creationId xmlns:p14="http://schemas.microsoft.com/office/powerpoint/2010/main" val="1796699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F9DF1E9-F506-4204-A295-3FCD23E8F3ED}"/>
              </a:ext>
            </a:extLst>
          </p:cNvPr>
          <p:cNvSpPr>
            <a:spLocks noGrp="1"/>
          </p:cNvSpPr>
          <p:nvPr>
            <p:ph type="title"/>
          </p:nvPr>
        </p:nvSpPr>
        <p:spPr>
          <a:xfrm>
            <a:off x="838200" y="797441"/>
            <a:ext cx="10283890" cy="1233377"/>
          </a:xfrm>
        </p:spPr>
        <p:txBody>
          <a:bodyPr>
            <a:normAutofit/>
          </a:bodyPr>
          <a:lstStyle/>
          <a:p>
            <a:pPr algn="just">
              <a:lnSpc>
                <a:spcPts val="1800"/>
              </a:lnSpc>
            </a:pPr>
            <a:r>
              <a:rPr lang="x-none" sz="3200" b="1" dirty="0">
                <a:solidFill>
                  <a:schemeClr val="accent1"/>
                </a:solidFill>
                <a:latin typeface="Trebuchet MS" panose="020B0603020202020204" pitchFamily="34" charset="0"/>
              </a:rPr>
              <a:t>Grupul ţintă al proiectului</a:t>
            </a:r>
            <a:endParaRPr lang="en-US" sz="3200" b="1" dirty="0">
              <a:solidFill>
                <a:schemeClr val="accent1"/>
              </a:solidFill>
              <a:latin typeface="Trebuchet MS" panose="020B0603020202020204" pitchFamily="34" charset="0"/>
            </a:endParaRPr>
          </a:p>
        </p:txBody>
      </p:sp>
      <p:sp>
        <p:nvSpPr>
          <p:cNvPr id="4" name="CasetăText 3">
            <a:extLst>
              <a:ext uri="{FF2B5EF4-FFF2-40B4-BE49-F238E27FC236}">
                <a16:creationId xmlns:a16="http://schemas.microsoft.com/office/drawing/2014/main" id="{7D251C61-9304-7FB3-072A-D4C69445B959}"/>
              </a:ext>
            </a:extLst>
          </p:cNvPr>
          <p:cNvSpPr txBox="1"/>
          <p:nvPr/>
        </p:nvSpPr>
        <p:spPr>
          <a:xfrm>
            <a:off x="838200" y="2030819"/>
            <a:ext cx="10283891" cy="569387"/>
          </a:xfrm>
          <a:prstGeom prst="rect">
            <a:avLst/>
          </a:prstGeom>
          <a:noFill/>
        </p:spPr>
        <p:txBody>
          <a:bodyPr wrap="square">
            <a:spAutoFit/>
          </a:bodyPr>
          <a:lstStyle/>
          <a:p>
            <a:pPr marL="270510" algn="just">
              <a:lnSpc>
                <a:spcPts val="1800"/>
              </a:lnSpc>
            </a:pPr>
            <a:endParaRPr lang="en-US" sz="1600" dirty="0">
              <a:effectLst/>
              <a:latin typeface="Trebuchet MS" panose="020B0603020202020204" pitchFamily="34" charset="0"/>
              <a:ea typeface="Times New Roman" panose="02020603050405020304" pitchFamily="18" charset="0"/>
            </a:endParaRPr>
          </a:p>
          <a:p>
            <a:pPr marL="285750" indent="-285750">
              <a:buFont typeface="Wingdings" panose="05000000000000000000" pitchFamily="2" charset="2"/>
              <a:buChar char="Ø"/>
            </a:pPr>
            <a:endParaRPr lang="en-US" sz="1600" dirty="0">
              <a:latin typeface="Trebuchet MS" panose="020B0603020202020204" pitchFamily="34" charset="0"/>
            </a:endParaRPr>
          </a:p>
        </p:txBody>
      </p:sp>
      <p:sp>
        <p:nvSpPr>
          <p:cNvPr id="5" name="CasetăText 4">
            <a:extLst>
              <a:ext uri="{FF2B5EF4-FFF2-40B4-BE49-F238E27FC236}">
                <a16:creationId xmlns:a16="http://schemas.microsoft.com/office/drawing/2014/main" id="{9B644DE8-CFFC-7C74-32A8-FF88378EA157}"/>
              </a:ext>
            </a:extLst>
          </p:cNvPr>
          <p:cNvSpPr txBox="1"/>
          <p:nvPr/>
        </p:nvSpPr>
        <p:spPr>
          <a:xfrm>
            <a:off x="838199" y="2030819"/>
            <a:ext cx="9321803" cy="646331"/>
          </a:xfrm>
          <a:prstGeom prst="rect">
            <a:avLst/>
          </a:prstGeom>
          <a:noFill/>
        </p:spPr>
        <p:txBody>
          <a:bodyPr wrap="square">
            <a:spAutoFit/>
          </a:bodyPr>
          <a:lstStyle/>
          <a:p>
            <a:pPr marL="285750" indent="-285750">
              <a:buFont typeface="Wingdings" panose="05000000000000000000" pitchFamily="2" charset="2"/>
              <a:buChar char="Ø"/>
            </a:pPr>
            <a:r>
              <a:rPr lang="en-US" dirty="0" err="1">
                <a:latin typeface="Trebuchet MS" panose="020B0603020202020204" pitchFamily="34" charset="0"/>
              </a:rPr>
              <a:t>persoane</a:t>
            </a:r>
            <a:r>
              <a:rPr lang="en-US" dirty="0">
                <a:latin typeface="Trebuchet MS" panose="020B0603020202020204" pitchFamily="34" charset="0"/>
              </a:rPr>
              <a:t> </a:t>
            </a:r>
            <a:r>
              <a:rPr lang="en-US" dirty="0" err="1">
                <a:latin typeface="Trebuchet MS" panose="020B0603020202020204" pitchFamily="34" charset="0"/>
              </a:rPr>
              <a:t>adulte</a:t>
            </a:r>
            <a:r>
              <a:rPr lang="en-US" dirty="0">
                <a:latin typeface="Trebuchet MS" panose="020B0603020202020204" pitchFamily="34" charset="0"/>
              </a:rPr>
              <a:t> cu </a:t>
            </a:r>
            <a:r>
              <a:rPr lang="en-US" dirty="0" err="1">
                <a:latin typeface="Trebuchet MS" panose="020B0603020202020204" pitchFamily="34" charset="0"/>
              </a:rPr>
              <a:t>dizabilități</a:t>
            </a:r>
            <a:r>
              <a:rPr lang="en-US" dirty="0">
                <a:latin typeface="Trebuchet MS" panose="020B0603020202020204" pitchFamily="34" charset="0"/>
              </a:rPr>
              <a:t> din </a:t>
            </a:r>
            <a:r>
              <a:rPr lang="en-US" dirty="0" err="1">
                <a:latin typeface="Trebuchet MS" panose="020B0603020202020204" pitchFamily="34" charset="0"/>
              </a:rPr>
              <a:t>comunitate</a:t>
            </a:r>
            <a:r>
              <a:rPr lang="en-US" dirty="0">
                <a:latin typeface="Trebuchet MS" panose="020B0603020202020204" pitchFamily="34" charset="0"/>
              </a:rPr>
              <a:t>;</a:t>
            </a:r>
          </a:p>
          <a:p>
            <a:pPr marL="285750" indent="-285750">
              <a:buFont typeface="Wingdings" panose="05000000000000000000" pitchFamily="2" charset="2"/>
              <a:buChar char="Ø"/>
            </a:pPr>
            <a:r>
              <a:rPr lang="en-US" dirty="0" err="1">
                <a:latin typeface="Trebuchet MS" panose="020B0603020202020204" pitchFamily="34" charset="0"/>
              </a:rPr>
              <a:t>persoane</a:t>
            </a:r>
            <a:r>
              <a:rPr lang="en-US" dirty="0">
                <a:latin typeface="Trebuchet MS" panose="020B0603020202020204" pitchFamily="34" charset="0"/>
              </a:rPr>
              <a:t> </a:t>
            </a:r>
            <a:r>
              <a:rPr lang="en-US" dirty="0" err="1">
                <a:latin typeface="Trebuchet MS" panose="020B0603020202020204" pitchFamily="34" charset="0"/>
              </a:rPr>
              <a:t>adulte</a:t>
            </a:r>
            <a:r>
              <a:rPr lang="en-US" dirty="0">
                <a:latin typeface="Trebuchet MS" panose="020B0603020202020204" pitchFamily="34" charset="0"/>
              </a:rPr>
              <a:t> cu </a:t>
            </a:r>
            <a:r>
              <a:rPr lang="en-US" dirty="0" err="1">
                <a:latin typeface="Trebuchet MS" panose="020B0603020202020204" pitchFamily="34" charset="0"/>
              </a:rPr>
              <a:t>dizabilități</a:t>
            </a:r>
            <a:r>
              <a:rPr lang="en-US" dirty="0">
                <a:latin typeface="Trebuchet MS" panose="020B0603020202020204" pitchFamily="34" charset="0"/>
              </a:rPr>
              <a:t> </a:t>
            </a:r>
            <a:r>
              <a:rPr lang="en-US" dirty="0" err="1">
                <a:latin typeface="Trebuchet MS" panose="020B0603020202020204" pitchFamily="34" charset="0"/>
              </a:rPr>
              <a:t>asistate</a:t>
            </a:r>
            <a:r>
              <a:rPr lang="en-US" dirty="0">
                <a:latin typeface="Trebuchet MS" panose="020B0603020202020204" pitchFamily="34" charset="0"/>
              </a:rPr>
              <a:t> </a:t>
            </a:r>
            <a:r>
              <a:rPr lang="en-US" dirty="0" err="1">
                <a:latin typeface="Trebuchet MS" panose="020B0603020202020204" pitchFamily="34" charset="0"/>
              </a:rPr>
              <a:t>în</a:t>
            </a:r>
            <a:r>
              <a:rPr lang="en-US" dirty="0">
                <a:latin typeface="Trebuchet MS" panose="020B0603020202020204" pitchFamily="34" charset="0"/>
              </a:rPr>
              <a:t> </a:t>
            </a:r>
            <a:r>
              <a:rPr lang="en-US" dirty="0" err="1">
                <a:latin typeface="Trebuchet MS" panose="020B0603020202020204" pitchFamily="34" charset="0"/>
              </a:rPr>
              <a:t>instituții</a:t>
            </a:r>
            <a:r>
              <a:rPr lang="en-US" dirty="0">
                <a:latin typeface="Trebuchet MS" panose="020B0603020202020204" pitchFamily="34" charset="0"/>
              </a:rPr>
              <a:t> de tip </a:t>
            </a:r>
            <a:r>
              <a:rPr lang="en-US" dirty="0" err="1">
                <a:latin typeface="Trebuchet MS" panose="020B0603020202020204" pitchFamily="34" charset="0"/>
              </a:rPr>
              <a:t>rezidențial</a:t>
            </a:r>
            <a:r>
              <a:rPr lang="en-US" dirty="0">
                <a:latin typeface="Trebuchet MS" panose="020B0603020202020204" pitchFamily="34" charset="0"/>
              </a:rPr>
              <a:t>.</a:t>
            </a:r>
          </a:p>
        </p:txBody>
      </p:sp>
      <p:graphicFrame>
        <p:nvGraphicFramePr>
          <p:cNvPr id="6" name="Tabel 6">
            <a:extLst>
              <a:ext uri="{FF2B5EF4-FFF2-40B4-BE49-F238E27FC236}">
                <a16:creationId xmlns:a16="http://schemas.microsoft.com/office/drawing/2014/main" id="{B5C54CBE-301B-8724-765A-4599AD36FB1A}"/>
              </a:ext>
            </a:extLst>
          </p:cNvPr>
          <p:cNvGraphicFramePr>
            <a:graphicFrameLocks noGrp="1"/>
          </p:cNvGraphicFramePr>
          <p:nvPr>
            <p:extLst>
              <p:ext uri="{D42A27DB-BD31-4B8C-83A1-F6EECF244321}">
                <p14:modId xmlns:p14="http://schemas.microsoft.com/office/powerpoint/2010/main" val="2318000199"/>
              </p:ext>
            </p:extLst>
          </p:nvPr>
        </p:nvGraphicFramePr>
        <p:xfrm>
          <a:off x="1020724" y="2934587"/>
          <a:ext cx="9321804" cy="3098791"/>
        </p:xfrm>
        <a:graphic>
          <a:graphicData uri="http://schemas.openxmlformats.org/drawingml/2006/table">
            <a:tbl>
              <a:tblPr firstRow="1" bandRow="1">
                <a:tableStyleId>{5C22544A-7EE6-4342-B048-85BDC9FD1C3A}</a:tableStyleId>
              </a:tblPr>
              <a:tblGrid>
                <a:gridCol w="2809764">
                  <a:extLst>
                    <a:ext uri="{9D8B030D-6E8A-4147-A177-3AD203B41FA5}">
                      <a16:colId xmlns:a16="http://schemas.microsoft.com/office/drawing/2014/main" val="1038372595"/>
                    </a:ext>
                  </a:extLst>
                </a:gridCol>
                <a:gridCol w="2277014">
                  <a:extLst>
                    <a:ext uri="{9D8B030D-6E8A-4147-A177-3AD203B41FA5}">
                      <a16:colId xmlns:a16="http://schemas.microsoft.com/office/drawing/2014/main" val="492404808"/>
                    </a:ext>
                  </a:extLst>
                </a:gridCol>
                <a:gridCol w="2064346">
                  <a:extLst>
                    <a:ext uri="{9D8B030D-6E8A-4147-A177-3AD203B41FA5}">
                      <a16:colId xmlns:a16="http://schemas.microsoft.com/office/drawing/2014/main" val="498947775"/>
                    </a:ext>
                  </a:extLst>
                </a:gridCol>
                <a:gridCol w="2170680">
                  <a:extLst>
                    <a:ext uri="{9D8B030D-6E8A-4147-A177-3AD203B41FA5}">
                      <a16:colId xmlns:a16="http://schemas.microsoft.com/office/drawing/2014/main" val="1734060904"/>
                    </a:ext>
                  </a:extLst>
                </a:gridCol>
              </a:tblGrid>
              <a:tr h="1497067">
                <a:tc>
                  <a:txBody>
                    <a:bodyPr/>
                    <a:lstStyle/>
                    <a:p>
                      <a:pPr algn="just">
                        <a:lnSpc>
                          <a:spcPct val="150000"/>
                        </a:lnSpc>
                      </a:pPr>
                      <a:r>
                        <a:rPr lang="ro-RO" sz="1400" b="1" dirty="0" err="1">
                          <a:effectLst/>
                          <a:latin typeface="Trebuchet MS" panose="020B0603020202020204" pitchFamily="34" charset="0"/>
                          <a:ea typeface="Times New Roman" panose="02020603050405020304" pitchFamily="18" charset="0"/>
                        </a:rPr>
                        <a:t>Cerinţe</a:t>
                      </a:r>
                      <a:r>
                        <a:rPr lang="ro-RO" sz="1400" b="1" dirty="0">
                          <a:effectLst/>
                          <a:latin typeface="Trebuchet MS" panose="020B0603020202020204" pitchFamily="34" charset="0"/>
                          <a:ea typeface="Times New Roman" panose="02020603050405020304" pitchFamily="18" charset="0"/>
                        </a:rPr>
                        <a:t> obligatorii</a:t>
                      </a:r>
                      <a:endParaRPr lang="en-US" sz="1400" dirty="0">
                        <a:effectLst/>
                        <a:latin typeface="Trebuchet MS" panose="020B0603020202020204" pitchFamily="34" charset="0"/>
                        <a:ea typeface="Times New Roman" panose="02020603050405020304" pitchFamily="18" charset="0"/>
                      </a:endParaRPr>
                    </a:p>
                  </a:txBody>
                  <a:tcPr marL="68580" marR="68580" marT="0" marB="0"/>
                </a:tc>
                <a:tc>
                  <a:txBody>
                    <a:bodyPr/>
                    <a:lstStyle/>
                    <a:p>
                      <a:pPr algn="just">
                        <a:lnSpc>
                          <a:spcPct val="150000"/>
                        </a:lnSpc>
                      </a:pPr>
                      <a:r>
                        <a:rPr lang="ro-RO" sz="1400" b="1" dirty="0">
                          <a:effectLst/>
                          <a:latin typeface="Trebuchet MS" panose="020B0603020202020204" pitchFamily="34" charset="0"/>
                          <a:ea typeface="Times New Roman" panose="02020603050405020304" pitchFamily="18" charset="0"/>
                        </a:rPr>
                        <a:t>Centru de zi</a:t>
                      </a:r>
                      <a:endParaRPr lang="en-US" sz="1400" dirty="0">
                        <a:effectLst/>
                        <a:latin typeface="Trebuchet MS" panose="020B0603020202020204" pitchFamily="34" charset="0"/>
                        <a:ea typeface="Times New Roman" panose="02020603050405020304" pitchFamily="18" charset="0"/>
                      </a:endParaRPr>
                    </a:p>
                  </a:txBody>
                  <a:tcPr marL="68580" marR="68580" marT="0" marB="0"/>
                </a:tc>
                <a:tc>
                  <a:txBody>
                    <a:bodyPr/>
                    <a:lstStyle/>
                    <a:p>
                      <a:pPr algn="just">
                        <a:lnSpc>
                          <a:spcPct val="150000"/>
                        </a:lnSpc>
                      </a:pPr>
                      <a:r>
                        <a:rPr lang="ro-RO" sz="1400" dirty="0">
                          <a:effectLst/>
                          <a:latin typeface="Trebuchet MS" panose="020B0603020202020204" pitchFamily="34" charset="0"/>
                          <a:ea typeface="Times New Roman" panose="02020603050405020304" pitchFamily="18" charset="0"/>
                        </a:rPr>
                        <a:t>C</a:t>
                      </a:r>
                      <a:r>
                        <a:rPr lang="pt-BR" sz="1400" dirty="0">
                          <a:effectLst/>
                          <a:latin typeface="Trebuchet MS" panose="020B0603020202020204" pitchFamily="34" charset="0"/>
                          <a:ea typeface="Times New Roman" panose="02020603050405020304" pitchFamily="18" charset="0"/>
                        </a:rPr>
                        <a:t>entru de servicii de recuperare neuromotorie de tip ambulatoriu</a:t>
                      </a:r>
                      <a:endParaRPr lang="en-US" sz="1400" dirty="0">
                        <a:effectLst/>
                        <a:latin typeface="Trebuchet MS" panose="020B0603020202020204" pitchFamily="34" charset="0"/>
                        <a:ea typeface="Times New Roman" panose="02020603050405020304" pitchFamily="18" charset="0"/>
                      </a:endParaRPr>
                    </a:p>
                  </a:txBody>
                  <a:tcPr marL="68580" marR="68580" marT="0" marB="0"/>
                </a:tc>
                <a:tc>
                  <a:txBody>
                    <a:bodyPr/>
                    <a:lstStyle/>
                    <a:p>
                      <a:pPr algn="just">
                        <a:lnSpc>
                          <a:spcPct val="150000"/>
                        </a:lnSpc>
                      </a:pPr>
                      <a:r>
                        <a:rPr lang="en-US" sz="1400" dirty="0" err="1">
                          <a:effectLst/>
                          <a:latin typeface="Trebuchet MS" panose="020B0603020202020204" pitchFamily="34" charset="0"/>
                          <a:ea typeface="Times New Roman" panose="02020603050405020304" pitchFamily="18" charset="0"/>
                        </a:rPr>
                        <a:t>Centru</a:t>
                      </a:r>
                      <a:r>
                        <a:rPr lang="en-US" sz="1400" dirty="0">
                          <a:effectLst/>
                          <a:latin typeface="Trebuchet MS" panose="020B0603020202020204" pitchFamily="34" charset="0"/>
                          <a:ea typeface="Times New Roman" panose="02020603050405020304" pitchFamily="18" charset="0"/>
                        </a:rPr>
                        <a:t> de </a:t>
                      </a:r>
                      <a:r>
                        <a:rPr lang="en-US" sz="1400" dirty="0" err="1">
                          <a:effectLst/>
                          <a:latin typeface="Trebuchet MS" panose="020B0603020202020204" pitchFamily="34" charset="0"/>
                          <a:ea typeface="Times New Roman" panose="02020603050405020304" pitchFamily="18" charset="0"/>
                        </a:rPr>
                        <a:t>servicii</a:t>
                      </a:r>
                      <a:r>
                        <a:rPr lang="en-US" sz="1400" dirty="0">
                          <a:effectLst/>
                          <a:latin typeface="Trebuchet MS" panose="020B0603020202020204" pitchFamily="34" charset="0"/>
                          <a:ea typeface="Times New Roman" panose="02020603050405020304" pitchFamily="18" charset="0"/>
                        </a:rPr>
                        <a:t> de </a:t>
                      </a:r>
                      <a:r>
                        <a:rPr lang="en-US" sz="1400" dirty="0" err="1">
                          <a:effectLst/>
                          <a:latin typeface="Trebuchet MS" panose="020B0603020202020204" pitchFamily="34" charset="0"/>
                          <a:ea typeface="Times New Roman" panose="02020603050405020304" pitchFamily="18" charset="0"/>
                        </a:rPr>
                        <a:t>asistență</a:t>
                      </a:r>
                      <a:r>
                        <a:rPr lang="en-US" sz="1400" dirty="0">
                          <a:effectLst/>
                          <a:latin typeface="Trebuchet MS" panose="020B0603020202020204" pitchFamily="34" charset="0"/>
                          <a:ea typeface="Times New Roman" panose="02020603050405020304" pitchFamily="18" charset="0"/>
                        </a:rPr>
                        <a:t> </a:t>
                      </a:r>
                      <a:r>
                        <a:rPr lang="en-US" sz="1400" dirty="0" err="1">
                          <a:effectLst/>
                          <a:latin typeface="Trebuchet MS" panose="020B0603020202020204" pitchFamily="34" charset="0"/>
                          <a:ea typeface="Times New Roman" panose="02020603050405020304" pitchFamily="18" charset="0"/>
                        </a:rPr>
                        <a:t>și</a:t>
                      </a:r>
                      <a:r>
                        <a:rPr lang="en-US" sz="1400" dirty="0">
                          <a:effectLst/>
                          <a:latin typeface="Trebuchet MS" panose="020B0603020202020204" pitchFamily="34" charset="0"/>
                          <a:ea typeface="Times New Roman" panose="02020603050405020304" pitchFamily="18" charset="0"/>
                        </a:rPr>
                        <a:t> </a:t>
                      </a:r>
                      <a:r>
                        <a:rPr lang="en-US" sz="1400" dirty="0" err="1">
                          <a:effectLst/>
                          <a:latin typeface="Trebuchet MS" panose="020B0603020202020204" pitchFamily="34" charset="0"/>
                          <a:ea typeface="Times New Roman" panose="02020603050405020304" pitchFamily="18" charset="0"/>
                        </a:rPr>
                        <a:t>suport</a:t>
                      </a:r>
                      <a:endParaRPr lang="en-US" sz="1400" dirty="0">
                        <a:effectLst/>
                        <a:latin typeface="Trebuchet MS" panose="020B0603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712662744"/>
                  </a:ext>
                </a:extLst>
              </a:tr>
              <a:tr h="653893">
                <a:tc>
                  <a:txBody>
                    <a:bodyPr/>
                    <a:lstStyle/>
                    <a:p>
                      <a:pPr algn="l">
                        <a:lnSpc>
                          <a:spcPct val="150000"/>
                        </a:lnSpc>
                      </a:pPr>
                      <a:r>
                        <a:rPr lang="ro-RO" sz="1400" dirty="0">
                          <a:effectLst/>
                          <a:latin typeface="Trebuchet MS" panose="020B0603020202020204" pitchFamily="34" charset="0"/>
                          <a:ea typeface="Times New Roman" panose="02020603050405020304" pitchFamily="18" charset="0"/>
                        </a:rPr>
                        <a:t>Capacitatea serviciului social (nr. de beneficiari)</a:t>
                      </a:r>
                      <a:endParaRPr lang="en-US" sz="1400" dirty="0">
                        <a:effectLst/>
                        <a:latin typeface="Trebuchet MS" panose="020B0603020202020204" pitchFamily="34" charset="0"/>
                        <a:ea typeface="Times New Roman" panose="02020603050405020304" pitchFamily="18" charset="0"/>
                      </a:endParaRPr>
                    </a:p>
                  </a:txBody>
                  <a:tcPr marL="68580" marR="68580" marT="0" marB="0"/>
                </a:tc>
                <a:tc>
                  <a:txBody>
                    <a:bodyPr/>
                    <a:lstStyle/>
                    <a:p>
                      <a:pPr algn="just">
                        <a:lnSpc>
                          <a:spcPct val="150000"/>
                        </a:lnSpc>
                      </a:pPr>
                      <a:r>
                        <a:rPr lang="ro-RO" sz="1800" kern="1200" dirty="0">
                          <a:solidFill>
                            <a:schemeClr val="dk1"/>
                          </a:solidFill>
                          <a:effectLst/>
                          <a:latin typeface="+mn-lt"/>
                          <a:ea typeface="+mn-ea"/>
                          <a:cs typeface="+mn-cs"/>
                        </a:rPr>
                        <a:t>Min. 8 /zi respectiv min. 90/pe perioada de implementare a proiectului</a:t>
                      </a:r>
                      <a:endParaRPr lang="en-US" sz="1400" dirty="0">
                        <a:effectLst/>
                        <a:latin typeface="Trebuchet MS" panose="020B0603020202020204" pitchFamily="34" charset="0"/>
                        <a:ea typeface="Times New Roman" panose="02020603050405020304" pitchFamily="18" charset="0"/>
                      </a:endParaRPr>
                    </a:p>
                  </a:txBody>
                  <a:tcPr marL="68580" marR="68580" marT="0" marB="0"/>
                </a:tc>
                <a:tc>
                  <a:txBody>
                    <a:bodyPr/>
                    <a:lstStyle/>
                    <a:p>
                      <a:pPr algn="just">
                        <a:lnSpc>
                          <a:spcPct val="150000"/>
                        </a:lnSpc>
                      </a:pPr>
                      <a:r>
                        <a:rPr lang="ro-RO" sz="1800" kern="1200" dirty="0">
                          <a:solidFill>
                            <a:schemeClr val="dk1"/>
                          </a:solidFill>
                          <a:effectLst/>
                          <a:latin typeface="+mn-lt"/>
                          <a:ea typeface="+mn-ea"/>
                          <a:cs typeface="+mn-cs"/>
                        </a:rPr>
                        <a:t>Min. 8 /zi respectiv min. 90/pe perioada de implementare a proiectului</a:t>
                      </a:r>
                      <a:endParaRPr lang="en-US" sz="1400" dirty="0">
                        <a:effectLst/>
                        <a:latin typeface="Trebuchet MS" panose="020B0603020202020204" pitchFamily="34" charset="0"/>
                        <a:ea typeface="Times New Roman" panose="02020603050405020304" pitchFamily="18" charset="0"/>
                      </a:endParaRPr>
                    </a:p>
                  </a:txBody>
                  <a:tcPr marL="68580" marR="68580" marT="0" marB="0"/>
                </a:tc>
                <a:tc>
                  <a:txBody>
                    <a:bodyPr/>
                    <a:lstStyle/>
                    <a:p>
                      <a:pPr algn="just">
                        <a:lnSpc>
                          <a:spcPct val="150000"/>
                        </a:lnSpc>
                      </a:pPr>
                      <a:r>
                        <a:rPr lang="ro-RO" sz="1800" kern="1200" dirty="0">
                          <a:solidFill>
                            <a:schemeClr val="dk1"/>
                          </a:solidFill>
                          <a:effectLst/>
                          <a:latin typeface="+mn-lt"/>
                          <a:ea typeface="+mn-ea"/>
                          <a:cs typeface="+mn-cs"/>
                        </a:rPr>
                        <a:t>min. 90/pe perioada de implementare a proiectului</a:t>
                      </a:r>
                      <a:endParaRPr lang="en-US" sz="1400" dirty="0">
                        <a:effectLst/>
                        <a:latin typeface="Trebuchet MS" panose="020B0603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491519946"/>
                  </a:ext>
                </a:extLst>
              </a:tr>
            </a:tbl>
          </a:graphicData>
        </a:graphic>
      </p:graphicFrame>
    </p:spTree>
    <p:extLst>
      <p:ext uri="{BB962C8B-B14F-4D97-AF65-F5344CB8AC3E}">
        <p14:creationId xmlns:p14="http://schemas.microsoft.com/office/powerpoint/2010/main" val="3806734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F9DF1E9-F506-4204-A295-3FCD23E8F3ED}"/>
              </a:ext>
            </a:extLst>
          </p:cNvPr>
          <p:cNvSpPr>
            <a:spLocks noGrp="1"/>
          </p:cNvSpPr>
          <p:nvPr>
            <p:ph type="title"/>
          </p:nvPr>
        </p:nvSpPr>
        <p:spPr>
          <a:xfrm>
            <a:off x="838200" y="797441"/>
            <a:ext cx="10283890" cy="1233377"/>
          </a:xfrm>
        </p:spPr>
        <p:txBody>
          <a:bodyPr>
            <a:normAutofit/>
          </a:bodyPr>
          <a:lstStyle/>
          <a:p>
            <a:r>
              <a:rPr lang="en-US" sz="3200" b="1" dirty="0" err="1">
                <a:solidFill>
                  <a:schemeClr val="accent1"/>
                </a:solidFill>
                <a:latin typeface="Trebuchet MS" panose="020B0603020202020204" pitchFamily="34" charset="0"/>
              </a:rPr>
              <a:t>Eligibilitatea</a:t>
            </a:r>
            <a:r>
              <a:rPr lang="en-US" sz="3200" b="1" dirty="0">
                <a:solidFill>
                  <a:schemeClr val="accent1"/>
                </a:solidFill>
                <a:latin typeface="Trebuchet MS" panose="020B0603020202020204" pitchFamily="34" charset="0"/>
              </a:rPr>
              <a:t> </a:t>
            </a:r>
            <a:r>
              <a:rPr lang="en-US" sz="3200" b="1" dirty="0" err="1">
                <a:solidFill>
                  <a:schemeClr val="accent1"/>
                </a:solidFill>
                <a:latin typeface="Trebuchet MS" panose="020B0603020202020204" pitchFamily="34" charset="0"/>
              </a:rPr>
              <a:t>cheltuielilor</a:t>
            </a:r>
            <a:endParaRPr lang="en-US" sz="3200" b="1" dirty="0">
              <a:solidFill>
                <a:schemeClr val="accent1"/>
              </a:solidFill>
              <a:latin typeface="Trebuchet MS" panose="020B0603020202020204" pitchFamily="34" charset="0"/>
            </a:endParaRPr>
          </a:p>
        </p:txBody>
      </p:sp>
      <p:sp>
        <p:nvSpPr>
          <p:cNvPr id="4" name="CasetăText 3">
            <a:extLst>
              <a:ext uri="{FF2B5EF4-FFF2-40B4-BE49-F238E27FC236}">
                <a16:creationId xmlns:a16="http://schemas.microsoft.com/office/drawing/2014/main" id="{7D251C61-9304-7FB3-072A-D4C69445B959}"/>
              </a:ext>
            </a:extLst>
          </p:cNvPr>
          <p:cNvSpPr txBox="1"/>
          <p:nvPr/>
        </p:nvSpPr>
        <p:spPr>
          <a:xfrm>
            <a:off x="542260" y="2030819"/>
            <a:ext cx="10579831" cy="3108543"/>
          </a:xfrm>
          <a:prstGeom prst="rect">
            <a:avLst/>
          </a:prstGeom>
          <a:noFill/>
        </p:spPr>
        <p:txBody>
          <a:bodyPr wrap="square">
            <a:spAutoFit/>
          </a:bodyPr>
          <a:lstStyle/>
          <a:p>
            <a:pPr marL="270510" algn="just"/>
            <a:r>
              <a:rPr lang="en-US" sz="2800" dirty="0" err="1">
                <a:effectLst/>
                <a:latin typeface="Trebuchet MS" panose="020B0603020202020204" pitchFamily="34" charset="0"/>
                <a:ea typeface="Times New Roman" panose="02020603050405020304" pitchFamily="18" charset="0"/>
              </a:rPr>
              <a:t>Serviciile</a:t>
            </a:r>
            <a:r>
              <a:rPr lang="en-US" sz="2800" dirty="0">
                <a:effectLst/>
                <a:latin typeface="Trebuchet MS" panose="020B0603020202020204" pitchFamily="34" charset="0"/>
                <a:ea typeface="Times New Roman" panose="02020603050405020304" pitchFamily="18" charset="0"/>
              </a:rPr>
              <a:t> </a:t>
            </a:r>
            <a:r>
              <a:rPr lang="en-US" sz="2800" dirty="0" err="1">
                <a:effectLst/>
                <a:latin typeface="Trebuchet MS" panose="020B0603020202020204" pitchFamily="34" charset="0"/>
                <a:ea typeface="Times New Roman" panose="02020603050405020304" pitchFamily="18" charset="0"/>
              </a:rPr>
              <a:t>sociale</a:t>
            </a:r>
            <a:r>
              <a:rPr lang="en-US" sz="2800" dirty="0">
                <a:effectLst/>
                <a:latin typeface="Trebuchet MS" panose="020B0603020202020204" pitchFamily="34" charset="0"/>
                <a:ea typeface="Times New Roman" panose="02020603050405020304" pitchFamily="18" charset="0"/>
              </a:rPr>
              <a:t> care </a:t>
            </a:r>
            <a:r>
              <a:rPr lang="en-US" sz="2800" dirty="0" err="1">
                <a:effectLst/>
                <a:latin typeface="Trebuchet MS" panose="020B0603020202020204" pitchFamily="34" charset="0"/>
                <a:ea typeface="Times New Roman" panose="02020603050405020304" pitchFamily="18" charset="0"/>
              </a:rPr>
              <a:t>urmează</a:t>
            </a:r>
            <a:r>
              <a:rPr lang="en-US" sz="2800" dirty="0">
                <a:effectLst/>
                <a:latin typeface="Trebuchet MS" panose="020B0603020202020204" pitchFamily="34" charset="0"/>
                <a:ea typeface="Times New Roman" panose="02020603050405020304" pitchFamily="18" charset="0"/>
              </a:rPr>
              <a:t> </a:t>
            </a:r>
            <a:r>
              <a:rPr lang="en-US" sz="2800" dirty="0" err="1">
                <a:effectLst/>
                <a:latin typeface="Trebuchet MS" panose="020B0603020202020204" pitchFamily="34" charset="0"/>
                <a:ea typeface="Times New Roman" panose="02020603050405020304" pitchFamily="18" charset="0"/>
              </a:rPr>
              <a:t>să</a:t>
            </a:r>
            <a:r>
              <a:rPr lang="en-US" sz="2800" dirty="0">
                <a:effectLst/>
                <a:latin typeface="Trebuchet MS" panose="020B0603020202020204" pitchFamily="34" charset="0"/>
                <a:ea typeface="Times New Roman" panose="02020603050405020304" pitchFamily="18" charset="0"/>
              </a:rPr>
              <a:t> fie </a:t>
            </a:r>
            <a:r>
              <a:rPr lang="en-US" sz="2800" dirty="0" err="1">
                <a:effectLst/>
                <a:latin typeface="Trebuchet MS" panose="020B0603020202020204" pitchFamily="34" charset="0"/>
                <a:ea typeface="Times New Roman" panose="02020603050405020304" pitchFamily="18" charset="0"/>
              </a:rPr>
              <a:t>dezvoltate</a:t>
            </a:r>
            <a:r>
              <a:rPr lang="en-US" sz="2800" dirty="0">
                <a:effectLst/>
                <a:latin typeface="Trebuchet MS" panose="020B0603020202020204" pitchFamily="34" charset="0"/>
                <a:ea typeface="Times New Roman" panose="02020603050405020304" pitchFamily="18" charset="0"/>
              </a:rPr>
              <a:t> </a:t>
            </a:r>
            <a:r>
              <a:rPr lang="en-US" sz="2800" dirty="0" err="1">
                <a:effectLst/>
                <a:latin typeface="Trebuchet MS" panose="020B0603020202020204" pitchFamily="34" charset="0"/>
                <a:ea typeface="Times New Roman" panose="02020603050405020304" pitchFamily="18" charset="0"/>
              </a:rPr>
              <a:t>prin</a:t>
            </a:r>
            <a:r>
              <a:rPr lang="en-US" sz="2800" dirty="0">
                <a:effectLst/>
                <a:latin typeface="Trebuchet MS" panose="020B0603020202020204" pitchFamily="34" charset="0"/>
                <a:ea typeface="Times New Roman" panose="02020603050405020304" pitchFamily="18" charset="0"/>
              </a:rPr>
              <a:t> </a:t>
            </a:r>
            <a:r>
              <a:rPr lang="en-US" sz="2800" dirty="0" err="1">
                <a:effectLst/>
                <a:latin typeface="Trebuchet MS" panose="020B0603020202020204" pitchFamily="34" charset="0"/>
                <a:ea typeface="Times New Roman" panose="02020603050405020304" pitchFamily="18" charset="0"/>
              </a:rPr>
              <a:t>proiecte</a:t>
            </a:r>
            <a:r>
              <a:rPr lang="en-US" sz="2800" dirty="0">
                <a:effectLst/>
                <a:latin typeface="Trebuchet MS" panose="020B0603020202020204" pitchFamily="34" charset="0"/>
                <a:ea typeface="Times New Roman" panose="02020603050405020304" pitchFamily="18" charset="0"/>
              </a:rPr>
              <a:t>, </a:t>
            </a:r>
            <a:r>
              <a:rPr lang="en-US" sz="2800" dirty="0" err="1">
                <a:effectLst/>
                <a:latin typeface="Trebuchet MS" panose="020B0603020202020204" pitchFamily="34" charset="0"/>
                <a:ea typeface="Times New Roman" panose="02020603050405020304" pitchFamily="18" charset="0"/>
              </a:rPr>
              <a:t>denumite</a:t>
            </a:r>
            <a:r>
              <a:rPr lang="en-US" sz="2800" dirty="0">
                <a:effectLst/>
                <a:latin typeface="Trebuchet MS" panose="020B0603020202020204" pitchFamily="34" charset="0"/>
                <a:ea typeface="Times New Roman" panose="02020603050405020304" pitchFamily="18" charset="0"/>
              </a:rPr>
              <a:t> </a:t>
            </a:r>
            <a:r>
              <a:rPr lang="en-US" sz="2800" dirty="0" err="1">
                <a:effectLst/>
                <a:latin typeface="Trebuchet MS" panose="020B0603020202020204" pitchFamily="34" charset="0"/>
                <a:ea typeface="Times New Roman" panose="02020603050405020304" pitchFamily="18" charset="0"/>
              </a:rPr>
              <a:t>în</a:t>
            </a:r>
            <a:r>
              <a:rPr lang="en-US" sz="2800" dirty="0">
                <a:effectLst/>
                <a:latin typeface="Trebuchet MS" panose="020B0603020202020204" pitchFamily="34" charset="0"/>
                <a:ea typeface="Times New Roman" panose="02020603050405020304" pitchFamily="18" charset="0"/>
              </a:rPr>
              <a:t> </a:t>
            </a:r>
            <a:r>
              <a:rPr lang="en-US" sz="2800" dirty="0" err="1">
                <a:effectLst/>
                <a:latin typeface="Trebuchet MS" panose="020B0603020202020204" pitchFamily="34" charset="0"/>
                <a:ea typeface="Times New Roman" panose="02020603050405020304" pitchFamily="18" charset="0"/>
              </a:rPr>
              <a:t>continuare</a:t>
            </a:r>
            <a:r>
              <a:rPr lang="en-US" sz="2800" dirty="0">
                <a:effectLst/>
                <a:latin typeface="Trebuchet MS" panose="020B0603020202020204" pitchFamily="34" charset="0"/>
                <a:ea typeface="Times New Roman" panose="02020603050405020304" pitchFamily="18" charset="0"/>
              </a:rPr>
              <a:t> </a:t>
            </a:r>
            <a:r>
              <a:rPr lang="en-US" sz="2800" dirty="0" err="1">
                <a:effectLst/>
                <a:latin typeface="Trebuchet MS" panose="020B0603020202020204" pitchFamily="34" charset="0"/>
                <a:ea typeface="Times New Roman" panose="02020603050405020304" pitchFamily="18" charset="0"/>
              </a:rPr>
              <a:t>obiective</a:t>
            </a:r>
            <a:r>
              <a:rPr lang="en-US" sz="2800" dirty="0">
                <a:effectLst/>
                <a:latin typeface="Trebuchet MS" panose="020B0603020202020204" pitchFamily="34" charset="0"/>
                <a:ea typeface="Times New Roman" panose="02020603050405020304" pitchFamily="18" charset="0"/>
              </a:rPr>
              <a:t> de </a:t>
            </a:r>
            <a:r>
              <a:rPr lang="en-US" sz="2800" dirty="0" err="1">
                <a:effectLst/>
                <a:latin typeface="Trebuchet MS" panose="020B0603020202020204" pitchFamily="34" charset="0"/>
                <a:ea typeface="Times New Roman" panose="02020603050405020304" pitchFamily="18" charset="0"/>
              </a:rPr>
              <a:t>investiții</a:t>
            </a:r>
            <a:r>
              <a:rPr lang="en-US" sz="2800" dirty="0">
                <a:effectLst/>
                <a:latin typeface="Trebuchet MS" panose="020B0603020202020204" pitchFamily="34" charset="0"/>
                <a:ea typeface="Times New Roman" panose="02020603050405020304" pitchFamily="18" charset="0"/>
              </a:rPr>
              <a:t>, se </a:t>
            </a:r>
            <a:r>
              <a:rPr lang="en-US" sz="2800" dirty="0" err="1">
                <a:effectLst/>
                <a:latin typeface="Trebuchet MS" panose="020B0603020202020204" pitchFamily="34" charset="0"/>
                <a:ea typeface="Times New Roman" panose="02020603050405020304" pitchFamily="18" charset="0"/>
              </a:rPr>
              <a:t>realizează</a:t>
            </a:r>
            <a:r>
              <a:rPr lang="en-US" sz="2800" dirty="0">
                <a:effectLst/>
                <a:latin typeface="Trebuchet MS" panose="020B0603020202020204" pitchFamily="34" charset="0"/>
                <a:ea typeface="Times New Roman" panose="02020603050405020304" pitchFamily="18" charset="0"/>
              </a:rPr>
              <a:t> </a:t>
            </a:r>
            <a:r>
              <a:rPr lang="en-US" sz="2800" dirty="0" err="1">
                <a:effectLst/>
                <a:latin typeface="Trebuchet MS" panose="020B0603020202020204" pitchFamily="34" charset="0"/>
                <a:ea typeface="Times New Roman" panose="02020603050405020304" pitchFamily="18" charset="0"/>
              </a:rPr>
              <a:t>prin</a:t>
            </a:r>
            <a:r>
              <a:rPr lang="en-US" sz="2800" dirty="0">
                <a:effectLst/>
                <a:latin typeface="Trebuchet MS" panose="020B0603020202020204" pitchFamily="34" charset="0"/>
                <a:ea typeface="Times New Roman" panose="02020603050405020304" pitchFamily="18" charset="0"/>
                <a:cs typeface="Times New Roman" panose="02020603050405020304" pitchFamily="18" charset="0"/>
              </a:rPr>
              <a:t>:</a:t>
            </a:r>
            <a:endParaRPr lang="ro-RO" sz="2800" dirty="0">
              <a:effectLst/>
              <a:latin typeface="Trebuchet MS" panose="020B0603020202020204" pitchFamily="34" charset="0"/>
              <a:ea typeface="Times New Roman" panose="02020603050405020304" pitchFamily="18" charset="0"/>
            </a:endParaRPr>
          </a:p>
          <a:p>
            <a:pPr marL="556260" indent="-285750" algn="just">
              <a:buFont typeface="Wingdings" panose="05000000000000000000" pitchFamily="2" charset="2"/>
              <a:buChar char="Ø"/>
            </a:pPr>
            <a:r>
              <a:rPr lang="en-US" sz="2800" dirty="0" err="1">
                <a:effectLst/>
                <a:latin typeface="Trebuchet MS" panose="020B0603020202020204" pitchFamily="34" charset="0"/>
                <a:ea typeface="Times New Roman" panose="02020603050405020304" pitchFamily="18" charset="0"/>
              </a:rPr>
              <a:t>construcția</a:t>
            </a:r>
            <a:r>
              <a:rPr lang="en-US" sz="2800" dirty="0">
                <a:effectLst/>
                <a:latin typeface="Trebuchet MS" panose="020B0603020202020204" pitchFamily="34" charset="0"/>
                <a:ea typeface="Times New Roman" panose="02020603050405020304" pitchFamily="18" charset="0"/>
              </a:rPr>
              <a:t> de </a:t>
            </a:r>
            <a:r>
              <a:rPr lang="en-US" sz="2800" dirty="0" err="1">
                <a:effectLst/>
                <a:latin typeface="Trebuchet MS" panose="020B0603020202020204" pitchFamily="34" charset="0"/>
                <a:ea typeface="Times New Roman" panose="02020603050405020304" pitchFamily="18" charset="0"/>
              </a:rPr>
              <a:t>spații</a:t>
            </a:r>
            <a:r>
              <a:rPr lang="en-US" sz="2800" dirty="0">
                <a:effectLst/>
                <a:latin typeface="Trebuchet MS" panose="020B0603020202020204" pitchFamily="34" charset="0"/>
                <a:ea typeface="Times New Roman" panose="02020603050405020304" pitchFamily="18" charset="0"/>
              </a:rPr>
              <a:t>, </a:t>
            </a:r>
            <a:endParaRPr lang="ro-RO" sz="2800" dirty="0">
              <a:effectLst/>
              <a:latin typeface="Trebuchet MS" panose="020B0603020202020204" pitchFamily="34" charset="0"/>
              <a:ea typeface="Times New Roman" panose="02020603050405020304" pitchFamily="18" charset="0"/>
            </a:endParaRPr>
          </a:p>
          <a:p>
            <a:pPr marL="556260" indent="-285750" algn="just">
              <a:buFont typeface="Wingdings" panose="05000000000000000000" pitchFamily="2" charset="2"/>
              <a:buChar char="Ø"/>
            </a:pPr>
            <a:r>
              <a:rPr lang="en-US" sz="2800" dirty="0" err="1">
                <a:effectLst/>
                <a:latin typeface="Trebuchet MS" panose="020B0603020202020204" pitchFamily="34" charset="0"/>
                <a:ea typeface="Times New Roman" panose="02020603050405020304" pitchFamily="18" charset="0"/>
              </a:rPr>
              <a:t>dotarea</a:t>
            </a:r>
            <a:r>
              <a:rPr lang="en-US" sz="2800" dirty="0">
                <a:effectLst/>
                <a:latin typeface="Trebuchet MS" panose="020B0603020202020204" pitchFamily="34" charset="0"/>
                <a:ea typeface="Times New Roman" panose="02020603050405020304" pitchFamily="18" charset="0"/>
              </a:rPr>
              <a:t>,</a:t>
            </a:r>
            <a:endParaRPr lang="ro-RO" sz="2800" dirty="0">
              <a:effectLst/>
              <a:latin typeface="Trebuchet MS" panose="020B0603020202020204" pitchFamily="34" charset="0"/>
              <a:ea typeface="Times New Roman" panose="02020603050405020304" pitchFamily="18" charset="0"/>
            </a:endParaRPr>
          </a:p>
          <a:p>
            <a:pPr marL="556260" indent="-285750" algn="just">
              <a:buFont typeface="Wingdings" panose="05000000000000000000" pitchFamily="2" charset="2"/>
              <a:buChar char="Ø"/>
            </a:pPr>
            <a:r>
              <a:rPr lang="en-US" sz="2800" dirty="0" err="1">
                <a:effectLst/>
                <a:latin typeface="Trebuchet MS" panose="020B0603020202020204" pitchFamily="34" charset="0"/>
                <a:ea typeface="Times New Roman" panose="02020603050405020304" pitchFamily="18" charset="0"/>
              </a:rPr>
              <a:t>asigurarea</a:t>
            </a:r>
            <a:r>
              <a:rPr lang="en-US" sz="2800" dirty="0">
                <a:effectLst/>
                <a:latin typeface="Trebuchet MS" panose="020B0603020202020204" pitchFamily="34" charset="0"/>
                <a:ea typeface="Times New Roman" panose="02020603050405020304" pitchFamily="18" charset="0"/>
              </a:rPr>
              <a:t> </a:t>
            </a:r>
            <a:r>
              <a:rPr lang="en-US" sz="2800" dirty="0" err="1">
                <a:effectLst/>
                <a:latin typeface="Trebuchet MS" panose="020B0603020202020204" pitchFamily="34" charset="0"/>
                <a:ea typeface="Times New Roman" panose="02020603050405020304" pitchFamily="18" charset="0"/>
              </a:rPr>
              <a:t>funcționării</a:t>
            </a:r>
            <a:r>
              <a:rPr lang="en-US" sz="2800" dirty="0">
                <a:effectLst/>
                <a:latin typeface="Trebuchet MS" panose="020B0603020202020204" pitchFamily="34" charset="0"/>
                <a:ea typeface="Times New Roman" panose="02020603050405020304" pitchFamily="18" charset="0"/>
              </a:rPr>
              <a:t>, cu </a:t>
            </a:r>
            <a:r>
              <a:rPr lang="en-US" sz="2800" dirty="0" err="1">
                <a:effectLst/>
                <a:latin typeface="Trebuchet MS" panose="020B0603020202020204" pitchFamily="34" charset="0"/>
                <a:ea typeface="Times New Roman" panose="02020603050405020304" pitchFamily="18" charset="0"/>
              </a:rPr>
              <a:t>respectarea</a:t>
            </a:r>
            <a:r>
              <a:rPr lang="en-US" sz="2800" dirty="0">
                <a:effectLst/>
                <a:latin typeface="Trebuchet MS" panose="020B0603020202020204" pitchFamily="34" charset="0"/>
                <a:ea typeface="Times New Roman" panose="02020603050405020304" pitchFamily="18" charset="0"/>
              </a:rPr>
              <a:t> </a:t>
            </a:r>
            <a:r>
              <a:rPr lang="en-US" sz="2800" dirty="0" err="1">
                <a:effectLst/>
                <a:latin typeface="Trebuchet MS" panose="020B0603020202020204" pitchFamily="34" charset="0"/>
                <a:ea typeface="Times New Roman" panose="02020603050405020304" pitchFamily="18" charset="0"/>
              </a:rPr>
              <a:t>prevederilor</a:t>
            </a:r>
            <a:r>
              <a:rPr lang="en-US" sz="2800" dirty="0">
                <a:effectLst/>
                <a:latin typeface="Trebuchet MS" panose="020B0603020202020204" pitchFamily="34" charset="0"/>
                <a:ea typeface="Times New Roman" panose="02020603050405020304" pitchFamily="18" charset="0"/>
              </a:rPr>
              <a:t> </a:t>
            </a:r>
            <a:r>
              <a:rPr lang="en-US" sz="2800" dirty="0" err="1">
                <a:effectLst/>
                <a:latin typeface="Trebuchet MS" panose="020B0603020202020204" pitchFamily="34" charset="0"/>
                <a:ea typeface="Times New Roman" panose="02020603050405020304" pitchFamily="18" charset="0"/>
              </a:rPr>
              <a:t>legale</a:t>
            </a:r>
            <a:r>
              <a:rPr lang="en-US" sz="2800" dirty="0">
                <a:effectLst/>
                <a:latin typeface="Trebuchet MS" panose="020B0603020202020204" pitchFamily="34" charset="0"/>
                <a:ea typeface="Times New Roman" panose="02020603050405020304" pitchFamily="18" charset="0"/>
              </a:rPr>
              <a:t> </a:t>
            </a:r>
            <a:r>
              <a:rPr lang="en-US" sz="2800" dirty="0" err="1">
                <a:effectLst/>
                <a:latin typeface="Trebuchet MS" panose="020B0603020202020204" pitchFamily="34" charset="0"/>
                <a:ea typeface="Times New Roman" panose="02020603050405020304" pitchFamily="18" charset="0"/>
              </a:rPr>
              <a:t>în</a:t>
            </a:r>
            <a:r>
              <a:rPr lang="en-US" sz="2800" dirty="0">
                <a:effectLst/>
                <a:latin typeface="Trebuchet MS" panose="020B0603020202020204" pitchFamily="34" charset="0"/>
                <a:ea typeface="Times New Roman" panose="02020603050405020304" pitchFamily="18" charset="0"/>
              </a:rPr>
              <a:t> </a:t>
            </a:r>
            <a:r>
              <a:rPr lang="en-US" sz="2800" dirty="0" err="1">
                <a:effectLst/>
                <a:latin typeface="Trebuchet MS" panose="020B0603020202020204" pitchFamily="34" charset="0"/>
                <a:ea typeface="Times New Roman" panose="02020603050405020304" pitchFamily="18" charset="0"/>
              </a:rPr>
              <a:t>vigoare</a:t>
            </a:r>
            <a:r>
              <a:rPr lang="en-US" sz="2800" dirty="0">
                <a:effectLst/>
                <a:latin typeface="Trebuchet MS" panose="020B0603020202020204" pitchFamily="34" charset="0"/>
                <a:ea typeface="Times New Roman" panose="02020603050405020304" pitchFamily="18" charset="0"/>
              </a:rPr>
              <a:t>.</a:t>
            </a:r>
          </a:p>
        </p:txBody>
      </p:sp>
    </p:spTree>
    <p:extLst>
      <p:ext uri="{BB962C8B-B14F-4D97-AF65-F5344CB8AC3E}">
        <p14:creationId xmlns:p14="http://schemas.microsoft.com/office/powerpoint/2010/main" val="11140203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F9DF1E9-F506-4204-A295-3FCD23E8F3ED}"/>
              </a:ext>
            </a:extLst>
          </p:cNvPr>
          <p:cNvSpPr>
            <a:spLocks noGrp="1"/>
          </p:cNvSpPr>
          <p:nvPr>
            <p:ph type="title"/>
          </p:nvPr>
        </p:nvSpPr>
        <p:spPr>
          <a:xfrm>
            <a:off x="838200" y="797441"/>
            <a:ext cx="10283890" cy="1233377"/>
          </a:xfrm>
        </p:spPr>
        <p:txBody>
          <a:bodyPr>
            <a:normAutofit/>
          </a:bodyPr>
          <a:lstStyle/>
          <a:p>
            <a:r>
              <a:rPr lang="en-US" sz="3200" b="1" dirty="0" err="1">
                <a:solidFill>
                  <a:schemeClr val="accent1"/>
                </a:solidFill>
                <a:latin typeface="Trebuchet MS" panose="020B0603020202020204" pitchFamily="34" charset="0"/>
              </a:rPr>
              <a:t>Eligibilitatea</a:t>
            </a:r>
            <a:r>
              <a:rPr lang="en-US" sz="3200" b="1" dirty="0">
                <a:solidFill>
                  <a:schemeClr val="accent1"/>
                </a:solidFill>
                <a:latin typeface="Trebuchet MS" panose="020B0603020202020204" pitchFamily="34" charset="0"/>
              </a:rPr>
              <a:t> </a:t>
            </a:r>
            <a:r>
              <a:rPr lang="en-US" sz="3200" b="1" dirty="0" err="1">
                <a:solidFill>
                  <a:schemeClr val="accent1"/>
                </a:solidFill>
                <a:latin typeface="Trebuchet MS" panose="020B0603020202020204" pitchFamily="34" charset="0"/>
              </a:rPr>
              <a:t>cheltuielilor</a:t>
            </a:r>
            <a:endParaRPr lang="en-US" sz="3200" b="1" dirty="0">
              <a:solidFill>
                <a:schemeClr val="accent1"/>
              </a:solidFill>
              <a:latin typeface="Trebuchet MS" panose="020B0603020202020204" pitchFamily="34" charset="0"/>
            </a:endParaRPr>
          </a:p>
        </p:txBody>
      </p:sp>
      <p:sp>
        <p:nvSpPr>
          <p:cNvPr id="4" name="CasetăText 3">
            <a:extLst>
              <a:ext uri="{FF2B5EF4-FFF2-40B4-BE49-F238E27FC236}">
                <a16:creationId xmlns:a16="http://schemas.microsoft.com/office/drawing/2014/main" id="{7D251C61-9304-7FB3-072A-D4C69445B959}"/>
              </a:ext>
            </a:extLst>
          </p:cNvPr>
          <p:cNvSpPr txBox="1"/>
          <p:nvPr/>
        </p:nvSpPr>
        <p:spPr>
          <a:xfrm>
            <a:off x="542260" y="2030819"/>
            <a:ext cx="10579831" cy="2246769"/>
          </a:xfrm>
          <a:prstGeom prst="rect">
            <a:avLst/>
          </a:prstGeom>
          <a:noFill/>
        </p:spPr>
        <p:txBody>
          <a:bodyPr wrap="square">
            <a:spAutoFit/>
          </a:bodyPr>
          <a:lstStyle/>
          <a:p>
            <a:pPr marL="449580" algn="just" fontAlgn="auto">
              <a:spcAft>
                <a:spcPts val="800"/>
              </a:spcAft>
            </a:pPr>
            <a:r>
              <a:rPr lang="en-US" sz="2000" b="1" dirty="0" err="1">
                <a:effectLst/>
                <a:latin typeface="Trebuchet MS" panose="020B0603020202020204" pitchFamily="34" charset="0"/>
                <a:ea typeface="Times New Roman" panose="02020603050405020304" pitchFamily="18" charset="0"/>
                <a:cs typeface="Times New Roman" panose="02020603050405020304" pitchFamily="18" charset="0"/>
              </a:rPr>
              <a:t>Categoriile</a:t>
            </a:r>
            <a:r>
              <a:rPr lang="en-US" sz="2000" b="1" dirty="0">
                <a:effectLst/>
                <a:latin typeface="Trebuchet MS" panose="020B0603020202020204" pitchFamily="34" charset="0"/>
                <a:ea typeface="Times New Roman" panose="02020603050405020304" pitchFamily="18" charset="0"/>
                <a:cs typeface="Times New Roman" panose="02020603050405020304" pitchFamily="18" charset="0"/>
              </a:rPr>
              <a:t> de </a:t>
            </a:r>
            <a:r>
              <a:rPr lang="en-US" sz="2000" b="1" dirty="0" err="1">
                <a:effectLst/>
                <a:latin typeface="Trebuchet MS" panose="020B0603020202020204" pitchFamily="34" charset="0"/>
                <a:ea typeface="Times New Roman" panose="02020603050405020304" pitchFamily="18" charset="0"/>
                <a:cs typeface="Times New Roman" panose="02020603050405020304" pitchFamily="18" charset="0"/>
              </a:rPr>
              <a:t>lucrări</a:t>
            </a:r>
            <a:r>
              <a:rPr lang="en-US" sz="2000" b="1"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care se </a:t>
            </a: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finanţează</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 sunt:</a:t>
            </a:r>
            <a:r>
              <a:rPr lang="ro-RO" sz="20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lucrări</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 de </a:t>
            </a: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construcție</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 de </a:t>
            </a: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spații</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 precum </a:t>
            </a: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şi</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dotarea</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acestora</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a:t>
            </a:r>
          </a:p>
          <a:p>
            <a:pPr marL="449580" algn="just" fontAlgn="auto">
              <a:spcAft>
                <a:spcPts val="800"/>
              </a:spcAft>
            </a:pP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Cheltuielile</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eligibile</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 care pot fi </a:t>
            </a: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finanţate</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 de </a:t>
            </a: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Autoritatea</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finanţatoare</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 se </a:t>
            </a: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încadrează</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în</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următoarele</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categorii</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 de </a:t>
            </a: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cheltuieli</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 conform </a:t>
            </a: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Formularului</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 2 – </a:t>
            </a: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Propunerea</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financiară</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a:t>
            </a:r>
          </a:p>
          <a:p>
            <a:pPr marL="735330" indent="-285750" algn="just" fontAlgn="auto">
              <a:spcAft>
                <a:spcPts val="800"/>
              </a:spcAft>
              <a:buFont typeface="Wingdings" panose="05000000000000000000" pitchFamily="2" charset="2"/>
              <a:buChar char="Ø"/>
            </a:pP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Cheltuieli</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directe</a:t>
            </a:r>
            <a:endParaRPr lang="en-US" sz="20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735330" indent="-285750" algn="just" fontAlgn="auto">
              <a:spcAft>
                <a:spcPts val="800"/>
              </a:spcAft>
              <a:buFont typeface="Wingdings" panose="05000000000000000000" pitchFamily="2" charset="2"/>
              <a:buChar char="Ø"/>
            </a:pP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Cheltuieli</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 diverse </a:t>
            </a: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şi</a:t>
            </a:r>
            <a:r>
              <a:rPr lang="en-US" sz="20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2000" dirty="0" err="1">
                <a:effectLst/>
                <a:latin typeface="Trebuchet MS" panose="020B0603020202020204" pitchFamily="34" charset="0"/>
                <a:ea typeface="Times New Roman" panose="02020603050405020304" pitchFamily="18" charset="0"/>
                <a:cs typeface="Times New Roman" panose="02020603050405020304" pitchFamily="18" charset="0"/>
              </a:rPr>
              <a:t>neprevăzute</a:t>
            </a:r>
            <a:endParaRPr lang="en-US" sz="2000" dirty="0">
              <a:effectLst/>
              <a:latin typeface="Trebuchet MS" panose="020B0603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9097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F9DF1E9-F506-4204-A295-3FCD23E8F3ED}"/>
              </a:ext>
            </a:extLst>
          </p:cNvPr>
          <p:cNvSpPr>
            <a:spLocks noGrp="1"/>
          </p:cNvSpPr>
          <p:nvPr>
            <p:ph type="title"/>
          </p:nvPr>
        </p:nvSpPr>
        <p:spPr>
          <a:xfrm>
            <a:off x="838200" y="797441"/>
            <a:ext cx="10283890" cy="1233377"/>
          </a:xfrm>
        </p:spPr>
        <p:txBody>
          <a:bodyPr>
            <a:normAutofit/>
          </a:bodyPr>
          <a:lstStyle/>
          <a:p>
            <a:r>
              <a:rPr lang="x-none" sz="3200" b="1" dirty="0">
                <a:solidFill>
                  <a:schemeClr val="accent1"/>
                </a:solidFill>
                <a:latin typeface="Trebuchet MS" panose="020B0603020202020204" pitchFamily="34" charset="0"/>
              </a:rPr>
              <a:t>Cheltuieli</a:t>
            </a:r>
            <a:r>
              <a:rPr lang="x-none" sz="1800" b="1" dirty="0">
                <a:effectLst/>
                <a:latin typeface="Trebuchet MS" panose="020B0603020202020204" pitchFamily="34" charset="0"/>
              </a:rPr>
              <a:t> </a:t>
            </a:r>
            <a:r>
              <a:rPr lang="x-none" sz="3200" b="1" dirty="0">
                <a:solidFill>
                  <a:schemeClr val="accent1"/>
                </a:solidFill>
                <a:latin typeface="Trebuchet MS" panose="020B0603020202020204" pitchFamily="34" charset="0"/>
              </a:rPr>
              <a:t>directe</a:t>
            </a:r>
            <a:br>
              <a:rPr lang="en-US" sz="3200" b="1" dirty="0">
                <a:solidFill>
                  <a:schemeClr val="accent1"/>
                </a:solidFill>
                <a:latin typeface="Trebuchet MS" panose="020B0603020202020204" pitchFamily="34" charset="0"/>
              </a:rPr>
            </a:br>
            <a:endParaRPr lang="en-US" sz="3200" b="1" dirty="0">
              <a:solidFill>
                <a:schemeClr val="accent1"/>
              </a:solidFill>
              <a:latin typeface="Trebuchet MS" panose="020B0603020202020204" pitchFamily="34" charset="0"/>
            </a:endParaRPr>
          </a:p>
        </p:txBody>
      </p:sp>
      <p:sp>
        <p:nvSpPr>
          <p:cNvPr id="4" name="CasetăText 3">
            <a:extLst>
              <a:ext uri="{FF2B5EF4-FFF2-40B4-BE49-F238E27FC236}">
                <a16:creationId xmlns:a16="http://schemas.microsoft.com/office/drawing/2014/main" id="{7D251C61-9304-7FB3-072A-D4C69445B959}"/>
              </a:ext>
            </a:extLst>
          </p:cNvPr>
          <p:cNvSpPr txBox="1"/>
          <p:nvPr/>
        </p:nvSpPr>
        <p:spPr>
          <a:xfrm>
            <a:off x="404037" y="1807535"/>
            <a:ext cx="10718054" cy="3503523"/>
          </a:xfrm>
          <a:prstGeom prst="rect">
            <a:avLst/>
          </a:prstGeom>
          <a:noFill/>
        </p:spPr>
        <p:txBody>
          <a:bodyPr wrap="square">
            <a:spAutoFit/>
          </a:bodyPr>
          <a:lstStyle/>
          <a:p>
            <a:pPr marL="270510" algn="just" fontAlgn="auto">
              <a:lnSpc>
                <a:spcPts val="1800"/>
              </a:lnSpc>
              <a:spcAft>
                <a:spcPts val="800"/>
              </a:spcAft>
            </a:pPr>
            <a:r>
              <a:rPr lang="en-US" sz="1600" dirty="0" err="1">
                <a:latin typeface="Trebuchet MS" panose="020B0603020202020204" pitchFamily="34" charset="0"/>
              </a:rPr>
              <a:t>Categoriile</a:t>
            </a:r>
            <a:r>
              <a:rPr lang="en-US" sz="1600" dirty="0">
                <a:latin typeface="Trebuchet MS" panose="020B0603020202020204" pitchFamily="34" charset="0"/>
              </a:rPr>
              <a:t> de </a:t>
            </a:r>
            <a:r>
              <a:rPr lang="en-US" sz="1600" dirty="0" err="1">
                <a:latin typeface="Trebuchet MS" panose="020B0603020202020204" pitchFamily="34" charset="0"/>
              </a:rPr>
              <a:t>cheltuieli</a:t>
            </a:r>
            <a:r>
              <a:rPr lang="en-US" sz="1600" dirty="0">
                <a:latin typeface="Trebuchet MS" panose="020B0603020202020204" pitchFamily="34" charset="0"/>
              </a:rPr>
              <a:t> </a:t>
            </a:r>
            <a:r>
              <a:rPr lang="en-US" sz="1600" dirty="0" err="1">
                <a:latin typeface="Trebuchet MS" panose="020B0603020202020204" pitchFamily="34" charset="0"/>
              </a:rPr>
              <a:t>eligibile</a:t>
            </a:r>
            <a:r>
              <a:rPr lang="en-US" sz="1600" dirty="0">
                <a:latin typeface="Trebuchet MS" panose="020B0603020202020204" pitchFamily="34" charset="0"/>
              </a:rPr>
              <a:t>, definite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conformitate</a:t>
            </a:r>
            <a:r>
              <a:rPr lang="en-US" sz="1600" dirty="0">
                <a:latin typeface="Trebuchet MS" panose="020B0603020202020204" pitchFamily="34" charset="0"/>
              </a:rPr>
              <a:t> cu HG nr. 907/2016, cu </a:t>
            </a:r>
            <a:r>
              <a:rPr lang="en-US" sz="1600" dirty="0" err="1">
                <a:latin typeface="Trebuchet MS" panose="020B0603020202020204" pitchFamily="34" charset="0"/>
              </a:rPr>
              <a:t>modificările</a:t>
            </a:r>
            <a:r>
              <a:rPr lang="en-US" sz="1600" dirty="0">
                <a:latin typeface="Trebuchet MS" panose="020B0603020202020204" pitchFamily="34" charset="0"/>
              </a:rPr>
              <a:t> </a:t>
            </a:r>
            <a:r>
              <a:rPr lang="en-US" sz="1600" dirty="0" err="1">
                <a:latin typeface="Trebuchet MS" panose="020B0603020202020204" pitchFamily="34" charset="0"/>
              </a:rPr>
              <a:t>și</a:t>
            </a:r>
            <a:r>
              <a:rPr lang="en-US" sz="1600" dirty="0">
                <a:latin typeface="Trebuchet MS" panose="020B0603020202020204" pitchFamily="34" charset="0"/>
              </a:rPr>
              <a:t> </a:t>
            </a:r>
            <a:r>
              <a:rPr lang="en-US" sz="1600" dirty="0" err="1">
                <a:latin typeface="Trebuchet MS" panose="020B0603020202020204" pitchFamily="34" charset="0"/>
              </a:rPr>
              <a:t>completările</a:t>
            </a:r>
            <a:r>
              <a:rPr lang="en-US" sz="1600" dirty="0">
                <a:latin typeface="Trebuchet MS" panose="020B0603020202020204" pitchFamily="34" charset="0"/>
              </a:rPr>
              <a:t> </a:t>
            </a:r>
            <a:r>
              <a:rPr lang="en-US" sz="1600" dirty="0" err="1">
                <a:latin typeface="Trebuchet MS" panose="020B0603020202020204" pitchFamily="34" charset="0"/>
              </a:rPr>
              <a:t>ulterioare</a:t>
            </a:r>
            <a:r>
              <a:rPr lang="en-US" sz="1600" dirty="0">
                <a:latin typeface="Trebuchet MS" panose="020B0603020202020204" pitchFamily="34" charset="0"/>
              </a:rPr>
              <a:t>, care se pot </a:t>
            </a:r>
            <a:r>
              <a:rPr lang="en-US" sz="1600" dirty="0" err="1">
                <a:latin typeface="Trebuchet MS" panose="020B0603020202020204" pitchFamily="34" charset="0"/>
              </a:rPr>
              <a:t>finanţa</a:t>
            </a:r>
            <a:r>
              <a:rPr lang="en-US" sz="1600" dirty="0">
                <a:latin typeface="Trebuchet MS" panose="020B0603020202020204" pitchFamily="34" charset="0"/>
              </a:rPr>
              <a:t> </a:t>
            </a:r>
            <a:r>
              <a:rPr lang="en-US" sz="1600" dirty="0" err="1">
                <a:latin typeface="Trebuchet MS" panose="020B0603020202020204" pitchFamily="34" charset="0"/>
              </a:rPr>
              <a:t>prin</a:t>
            </a:r>
            <a:r>
              <a:rPr lang="en-US" sz="1600" dirty="0">
                <a:latin typeface="Trebuchet MS" panose="020B0603020202020204" pitchFamily="34" charset="0"/>
              </a:rPr>
              <a:t> PNRR:</a:t>
            </a:r>
          </a:p>
          <a:p>
            <a:pPr marL="556260" indent="-285750" algn="just" fontAlgn="auto">
              <a:lnSpc>
                <a:spcPts val="1800"/>
              </a:lnSpc>
              <a:spcAft>
                <a:spcPts val="800"/>
              </a:spcAft>
              <a:buFont typeface="Wingdings" panose="05000000000000000000" pitchFamily="2" charset="2"/>
              <a:buChar char="Ø"/>
            </a:pPr>
            <a:r>
              <a:rPr lang="en-US" sz="1600" dirty="0">
                <a:latin typeface="Trebuchet MS" panose="020B0603020202020204" pitchFamily="34" charset="0"/>
              </a:rPr>
              <a:t>a)</a:t>
            </a:r>
            <a:r>
              <a:rPr lang="ro-RO" sz="1600" dirty="0">
                <a:latin typeface="Trebuchet MS" panose="020B0603020202020204" pitchFamily="34" charset="0"/>
              </a:rPr>
              <a:t> cheltuieli pentru întocmirea studiului de fezabilitate în cazul construcțiilor noi</a:t>
            </a:r>
            <a:r>
              <a:rPr lang="en-US" sz="1600" dirty="0">
                <a:latin typeface="Trebuchet MS" panose="020B0603020202020204" pitchFamily="34" charset="0"/>
              </a:rPr>
              <a:t>;</a:t>
            </a:r>
          </a:p>
          <a:p>
            <a:pPr marL="556260" indent="-285750" algn="just" fontAlgn="auto">
              <a:lnSpc>
                <a:spcPts val="1800"/>
              </a:lnSpc>
              <a:spcAft>
                <a:spcPts val="800"/>
              </a:spcAft>
              <a:buFont typeface="Wingdings" panose="05000000000000000000" pitchFamily="2" charset="2"/>
              <a:buChar char="Ø"/>
            </a:pPr>
            <a:r>
              <a:rPr lang="en-US" sz="1600" dirty="0">
                <a:latin typeface="Trebuchet MS" panose="020B0603020202020204" pitchFamily="34" charset="0"/>
              </a:rPr>
              <a:t>b)</a:t>
            </a:r>
            <a:r>
              <a:rPr lang="en-US" sz="1600" dirty="0" err="1">
                <a:latin typeface="Trebuchet MS" panose="020B0603020202020204" pitchFamily="34" charset="0"/>
              </a:rPr>
              <a:t>cheltuieli</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asigurarea</a:t>
            </a:r>
            <a:r>
              <a:rPr lang="en-US" sz="1600" dirty="0">
                <a:latin typeface="Trebuchet MS" panose="020B0603020202020204" pitchFamily="34" charset="0"/>
              </a:rPr>
              <a:t> </a:t>
            </a:r>
            <a:r>
              <a:rPr lang="en-US" sz="1600" dirty="0" err="1">
                <a:latin typeface="Trebuchet MS" panose="020B0603020202020204" pitchFamily="34" charset="0"/>
              </a:rPr>
              <a:t>utilităţilor</a:t>
            </a:r>
            <a:r>
              <a:rPr lang="en-US" sz="1600" dirty="0">
                <a:latin typeface="Trebuchet MS" panose="020B0603020202020204" pitchFamily="34" charset="0"/>
              </a:rPr>
              <a:t> </a:t>
            </a:r>
            <a:r>
              <a:rPr lang="en-US" sz="1600" dirty="0" err="1">
                <a:latin typeface="Trebuchet MS" panose="020B0603020202020204" pitchFamily="34" charset="0"/>
              </a:rPr>
              <a:t>necesare</a:t>
            </a:r>
            <a:r>
              <a:rPr lang="en-US" sz="1600" dirty="0">
                <a:latin typeface="Trebuchet MS" panose="020B0603020202020204" pitchFamily="34" charset="0"/>
              </a:rPr>
              <a:t> </a:t>
            </a:r>
            <a:r>
              <a:rPr lang="en-US" sz="1600" dirty="0" err="1">
                <a:latin typeface="Trebuchet MS" panose="020B0603020202020204" pitchFamily="34" charset="0"/>
              </a:rPr>
              <a:t>funcţionării</a:t>
            </a:r>
            <a:r>
              <a:rPr lang="en-US" sz="1600" dirty="0">
                <a:latin typeface="Trebuchet MS" panose="020B0603020202020204" pitchFamily="34" charset="0"/>
              </a:rPr>
              <a:t> </a:t>
            </a:r>
            <a:r>
              <a:rPr lang="en-US" sz="1600" dirty="0" err="1">
                <a:latin typeface="Trebuchet MS" panose="020B0603020202020204" pitchFamily="34" charset="0"/>
              </a:rPr>
              <a:t>obiectivului</a:t>
            </a:r>
            <a:r>
              <a:rPr lang="en-US" sz="1600" dirty="0">
                <a:latin typeface="Trebuchet MS" panose="020B0603020202020204" pitchFamily="34" charset="0"/>
              </a:rPr>
              <a:t> care se </a:t>
            </a:r>
            <a:r>
              <a:rPr lang="en-US" sz="1600" dirty="0" err="1">
                <a:latin typeface="Trebuchet MS" panose="020B0603020202020204" pitchFamily="34" charset="0"/>
              </a:rPr>
              <a:t>execută</a:t>
            </a:r>
            <a:r>
              <a:rPr lang="en-US" sz="1600" dirty="0">
                <a:latin typeface="Trebuchet MS" panose="020B0603020202020204" pitchFamily="34" charset="0"/>
              </a:rPr>
              <a:t> pe </a:t>
            </a:r>
            <a:r>
              <a:rPr lang="en-US" sz="1600" dirty="0" err="1">
                <a:latin typeface="Trebuchet MS" panose="020B0603020202020204" pitchFamily="34" charset="0"/>
              </a:rPr>
              <a:t>amplasamentul</a:t>
            </a:r>
            <a:r>
              <a:rPr lang="en-US" sz="1600" dirty="0">
                <a:latin typeface="Trebuchet MS" panose="020B0603020202020204" pitchFamily="34" charset="0"/>
              </a:rPr>
              <a:t> </a:t>
            </a:r>
            <a:r>
              <a:rPr lang="en-US" sz="1600" dirty="0" err="1">
                <a:latin typeface="Trebuchet MS" panose="020B0603020202020204" pitchFamily="34" charset="0"/>
              </a:rPr>
              <a:t>delimitat</a:t>
            </a:r>
            <a:r>
              <a:rPr lang="en-US" sz="1600" dirty="0">
                <a:latin typeface="Trebuchet MS" panose="020B0603020202020204" pitchFamily="34" charset="0"/>
              </a:rPr>
              <a:t> din </a:t>
            </a:r>
            <a:r>
              <a:rPr lang="en-US" sz="1600" dirty="0" err="1">
                <a:latin typeface="Trebuchet MS" panose="020B0603020202020204" pitchFamily="34" charset="0"/>
              </a:rPr>
              <a:t>punct</a:t>
            </a:r>
            <a:r>
              <a:rPr lang="en-US" sz="1600" dirty="0">
                <a:latin typeface="Trebuchet MS" panose="020B0603020202020204" pitchFamily="34" charset="0"/>
              </a:rPr>
              <a:t> de </a:t>
            </a:r>
            <a:r>
              <a:rPr lang="en-US" sz="1600" dirty="0" err="1">
                <a:latin typeface="Trebuchet MS" panose="020B0603020202020204" pitchFamily="34" charset="0"/>
              </a:rPr>
              <a:t>vedere</a:t>
            </a:r>
            <a:r>
              <a:rPr lang="en-US" sz="1600" dirty="0">
                <a:latin typeface="Trebuchet MS" panose="020B0603020202020204" pitchFamily="34" charset="0"/>
              </a:rPr>
              <a:t> juridic ca </a:t>
            </a:r>
            <a:r>
              <a:rPr lang="en-US" sz="1600" dirty="0" err="1">
                <a:latin typeface="Trebuchet MS" panose="020B0603020202020204" pitchFamily="34" charset="0"/>
              </a:rPr>
              <a:t>aparţinând</a:t>
            </a:r>
            <a:r>
              <a:rPr lang="en-US" sz="1600" dirty="0">
                <a:latin typeface="Trebuchet MS" panose="020B0603020202020204" pitchFamily="34" charset="0"/>
              </a:rPr>
              <a:t> </a:t>
            </a:r>
            <a:r>
              <a:rPr lang="en-US" sz="1600" dirty="0" err="1">
                <a:latin typeface="Trebuchet MS" panose="020B0603020202020204" pitchFamily="34" charset="0"/>
              </a:rPr>
              <a:t>obiectivului</a:t>
            </a:r>
            <a:r>
              <a:rPr lang="en-US" sz="1600" dirty="0">
                <a:latin typeface="Trebuchet MS" panose="020B0603020202020204" pitchFamily="34" charset="0"/>
              </a:rPr>
              <a:t> de </a:t>
            </a:r>
            <a:r>
              <a:rPr lang="en-US" sz="1600" dirty="0" err="1">
                <a:latin typeface="Trebuchet MS" panose="020B0603020202020204" pitchFamily="34" charset="0"/>
              </a:rPr>
              <a:t>investiţii</a:t>
            </a:r>
            <a:r>
              <a:rPr lang="en-US" sz="1600" dirty="0">
                <a:latin typeface="Trebuchet MS" panose="020B0603020202020204" pitchFamily="34" charset="0"/>
              </a:rPr>
              <a:t>, conform </a:t>
            </a:r>
            <a:r>
              <a:rPr lang="en-US" sz="1600" dirty="0" err="1">
                <a:latin typeface="Trebuchet MS" panose="020B0603020202020204" pitchFamily="34" charset="0"/>
              </a:rPr>
              <a:t>prevederilor</a:t>
            </a:r>
            <a:r>
              <a:rPr lang="en-US" sz="1600" dirty="0">
                <a:latin typeface="Trebuchet MS" panose="020B0603020202020204" pitchFamily="34" charset="0"/>
              </a:rPr>
              <a:t> cap. 1  sect. 2 din </a:t>
            </a:r>
            <a:r>
              <a:rPr lang="en-US" sz="1600" dirty="0" err="1">
                <a:latin typeface="Trebuchet MS" panose="020B0603020202020204" pitchFamily="34" charset="0"/>
              </a:rPr>
              <a:t>anexa</a:t>
            </a:r>
            <a:r>
              <a:rPr lang="en-US" sz="1600" dirty="0">
                <a:latin typeface="Trebuchet MS" panose="020B0603020202020204" pitchFamily="34" charset="0"/>
              </a:rPr>
              <a:t> nr. 6 la HG nr. 907/2016;</a:t>
            </a:r>
          </a:p>
          <a:p>
            <a:pPr marL="556260" indent="-285750" algn="just" fontAlgn="auto">
              <a:lnSpc>
                <a:spcPts val="1800"/>
              </a:lnSpc>
              <a:spcAft>
                <a:spcPts val="800"/>
              </a:spcAft>
              <a:buFont typeface="Wingdings" panose="05000000000000000000" pitchFamily="2" charset="2"/>
              <a:buChar char="Ø"/>
            </a:pPr>
            <a:r>
              <a:rPr lang="en-US" sz="1600" dirty="0">
                <a:latin typeface="Trebuchet MS" panose="020B0603020202020204" pitchFamily="34" charset="0"/>
              </a:rPr>
              <a:t>c)</a:t>
            </a:r>
            <a:r>
              <a:rPr lang="en-US" sz="1600" dirty="0" err="1">
                <a:latin typeface="Trebuchet MS" panose="020B0603020202020204" pitchFamily="34" charset="0"/>
              </a:rPr>
              <a:t>cheltuieli</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elaborarea</a:t>
            </a:r>
            <a:r>
              <a:rPr lang="en-US" sz="1600" dirty="0">
                <a:latin typeface="Trebuchet MS" panose="020B0603020202020204" pitchFamily="34" charset="0"/>
              </a:rPr>
              <a:t> </a:t>
            </a:r>
            <a:r>
              <a:rPr lang="en-US" sz="1600" dirty="0" err="1">
                <a:latin typeface="Trebuchet MS" panose="020B0603020202020204" pitchFamily="34" charset="0"/>
              </a:rPr>
              <a:t>fazelor</a:t>
            </a:r>
            <a:r>
              <a:rPr lang="en-US" sz="1600" dirty="0">
                <a:latin typeface="Trebuchet MS" panose="020B0603020202020204" pitchFamily="34" charset="0"/>
              </a:rPr>
              <a:t> de </a:t>
            </a:r>
            <a:r>
              <a:rPr lang="en-US" sz="1600" dirty="0" err="1">
                <a:latin typeface="Trebuchet MS" panose="020B0603020202020204" pitchFamily="34" charset="0"/>
              </a:rPr>
              <a:t>proiectare</a:t>
            </a:r>
            <a:r>
              <a:rPr lang="en-US" sz="1600" dirty="0">
                <a:latin typeface="Trebuchet MS" panose="020B0603020202020204" pitchFamily="34" charset="0"/>
              </a:rPr>
              <a:t> </a:t>
            </a:r>
            <a:r>
              <a:rPr lang="en-US" sz="1600" dirty="0" err="1">
                <a:latin typeface="Trebuchet MS" panose="020B0603020202020204" pitchFamily="34" charset="0"/>
              </a:rPr>
              <a:t>documentație</a:t>
            </a:r>
            <a:r>
              <a:rPr lang="en-US" sz="1600" dirty="0">
                <a:latin typeface="Trebuchet MS" panose="020B0603020202020204" pitchFamily="34" charset="0"/>
              </a:rPr>
              <a:t> </a:t>
            </a:r>
            <a:r>
              <a:rPr lang="en-US" sz="1600" dirty="0" err="1">
                <a:latin typeface="Trebuchet MS" panose="020B0603020202020204" pitchFamily="34" charset="0"/>
              </a:rPr>
              <a:t>tehnică</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obţinerea</a:t>
            </a:r>
            <a:r>
              <a:rPr lang="en-US" sz="1600" dirty="0">
                <a:latin typeface="Trebuchet MS" panose="020B0603020202020204" pitchFamily="34" charset="0"/>
              </a:rPr>
              <a:t> </a:t>
            </a:r>
            <a:r>
              <a:rPr lang="en-US" sz="1600" dirty="0" err="1">
                <a:latin typeface="Trebuchet MS" panose="020B0603020202020204" pitchFamily="34" charset="0"/>
              </a:rPr>
              <a:t>autorizaţiei</a:t>
            </a:r>
            <a:r>
              <a:rPr lang="en-US" sz="1600" dirty="0">
                <a:latin typeface="Trebuchet MS" panose="020B0603020202020204" pitchFamily="34" charset="0"/>
              </a:rPr>
              <a:t> de </a:t>
            </a:r>
            <a:r>
              <a:rPr lang="en-US" sz="1600" dirty="0" err="1">
                <a:latin typeface="Trebuchet MS" panose="020B0603020202020204" pitchFamily="34" charset="0"/>
              </a:rPr>
              <a:t>construire</a:t>
            </a:r>
            <a:r>
              <a:rPr lang="en-US" sz="1600" dirty="0">
                <a:latin typeface="Trebuchet MS" panose="020B0603020202020204" pitchFamily="34" charset="0"/>
              </a:rPr>
              <a:t>, </a:t>
            </a:r>
            <a:r>
              <a:rPr lang="en-US" sz="1600" dirty="0" err="1">
                <a:latin typeface="Trebuchet MS" panose="020B0603020202020204" pitchFamily="34" charset="0"/>
              </a:rPr>
              <a:t>documentație</a:t>
            </a:r>
            <a:r>
              <a:rPr lang="en-US" sz="1600" dirty="0">
                <a:latin typeface="Trebuchet MS" panose="020B0603020202020204" pitchFamily="34" charset="0"/>
              </a:rPr>
              <a:t> de </a:t>
            </a:r>
            <a:r>
              <a:rPr lang="en-US" sz="1600" dirty="0" err="1">
                <a:latin typeface="Trebuchet MS" panose="020B0603020202020204" pitchFamily="34" charset="0"/>
              </a:rPr>
              <a:t>avizare</a:t>
            </a:r>
            <a:r>
              <a:rPr lang="en-US" sz="1600" dirty="0">
                <a:latin typeface="Trebuchet MS" panose="020B0603020202020204" pitchFamily="34" charset="0"/>
              </a:rPr>
              <a:t> a </a:t>
            </a:r>
            <a:r>
              <a:rPr lang="en-US" sz="1600" dirty="0" err="1">
                <a:latin typeface="Trebuchet MS" panose="020B0603020202020204" pitchFamily="34" charset="0"/>
              </a:rPr>
              <a:t>lucrărilor</a:t>
            </a:r>
            <a:r>
              <a:rPr lang="en-US" sz="1600" dirty="0">
                <a:latin typeface="Trebuchet MS" panose="020B0603020202020204" pitchFamily="34" charset="0"/>
              </a:rPr>
              <a:t> de </a:t>
            </a:r>
            <a:r>
              <a:rPr lang="en-US" sz="1600" dirty="0" err="1">
                <a:latin typeface="Trebuchet MS" panose="020B0603020202020204" pitchFamily="34" charset="0"/>
              </a:rPr>
              <a:t>intervenţii</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deviz</a:t>
            </a:r>
            <a:r>
              <a:rPr lang="en-US" sz="1600" dirty="0">
                <a:latin typeface="Trebuchet MS" panose="020B0603020202020204" pitchFamily="34" charset="0"/>
              </a:rPr>
              <a:t> general, </a:t>
            </a:r>
            <a:r>
              <a:rPr lang="en-US" sz="1600" dirty="0" err="1">
                <a:latin typeface="Trebuchet MS" panose="020B0603020202020204" pitchFamily="34" charset="0"/>
              </a:rPr>
              <a:t>proiect</a:t>
            </a:r>
            <a:r>
              <a:rPr lang="en-US" sz="1600" dirty="0">
                <a:latin typeface="Trebuchet MS" panose="020B0603020202020204" pitchFamily="34" charset="0"/>
              </a:rPr>
              <a:t> </a:t>
            </a:r>
            <a:r>
              <a:rPr lang="en-US" sz="1600" dirty="0" err="1">
                <a:latin typeface="Trebuchet MS" panose="020B0603020202020204" pitchFamily="34" charset="0"/>
              </a:rPr>
              <a:t>tehnic</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detalii</a:t>
            </a:r>
            <a:r>
              <a:rPr lang="en-US" sz="1600" dirty="0">
                <a:latin typeface="Trebuchet MS" panose="020B0603020202020204" pitchFamily="34" charset="0"/>
              </a:rPr>
              <a:t> de </a:t>
            </a:r>
            <a:r>
              <a:rPr lang="en-US" sz="1600" dirty="0" err="1">
                <a:latin typeface="Trebuchet MS" panose="020B0603020202020204" pitchFamily="34" charset="0"/>
              </a:rPr>
              <a:t>execuţie</a:t>
            </a:r>
            <a:r>
              <a:rPr lang="en-US" sz="1600" dirty="0">
                <a:latin typeface="Trebuchet MS" panose="020B0603020202020204" pitchFamily="34" charset="0"/>
              </a:rPr>
              <a:t>, </a:t>
            </a:r>
            <a:r>
              <a:rPr lang="en-US" sz="1600" dirty="0" err="1">
                <a:latin typeface="Trebuchet MS" panose="020B0603020202020204" pitchFamily="34" charset="0"/>
              </a:rPr>
              <a:t>verificarea</a:t>
            </a:r>
            <a:r>
              <a:rPr lang="en-US" sz="1600" dirty="0">
                <a:latin typeface="Trebuchet MS" panose="020B0603020202020204" pitchFamily="34" charset="0"/>
              </a:rPr>
              <a:t> </a:t>
            </a:r>
            <a:r>
              <a:rPr lang="en-US" sz="1600" dirty="0" err="1">
                <a:latin typeface="Trebuchet MS" panose="020B0603020202020204" pitchFamily="34" charset="0"/>
              </a:rPr>
              <a:t>tehnică</a:t>
            </a:r>
            <a:r>
              <a:rPr lang="en-US" sz="1600" dirty="0">
                <a:latin typeface="Trebuchet MS" panose="020B0603020202020204" pitchFamily="34" charset="0"/>
              </a:rPr>
              <a:t> a </a:t>
            </a:r>
            <a:r>
              <a:rPr lang="en-US" sz="1600" dirty="0" err="1">
                <a:latin typeface="Trebuchet MS" panose="020B0603020202020204" pitchFamily="34" charset="0"/>
              </a:rPr>
              <a:t>proiectului</a:t>
            </a:r>
            <a:r>
              <a:rPr lang="en-US" sz="1600" dirty="0">
                <a:latin typeface="Trebuchet MS" panose="020B0603020202020204" pitchFamily="34" charset="0"/>
              </a:rPr>
              <a:t> </a:t>
            </a:r>
            <a:r>
              <a:rPr lang="en-US" sz="1600" dirty="0" err="1">
                <a:latin typeface="Trebuchet MS" panose="020B0603020202020204" pitchFamily="34" charset="0"/>
              </a:rPr>
              <a:t>tehnic</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 </a:t>
            </a:r>
            <a:r>
              <a:rPr lang="en-US" sz="1600" dirty="0" err="1">
                <a:latin typeface="Trebuchet MS" panose="020B0603020202020204" pitchFamily="34" charset="0"/>
              </a:rPr>
              <a:t>detaliilor</a:t>
            </a:r>
            <a:r>
              <a:rPr lang="en-US" sz="1600" dirty="0">
                <a:latin typeface="Trebuchet MS" panose="020B0603020202020204" pitchFamily="34" charset="0"/>
              </a:rPr>
              <a:t> de </a:t>
            </a:r>
            <a:r>
              <a:rPr lang="en-US" sz="1600" dirty="0" err="1">
                <a:latin typeface="Trebuchet MS" panose="020B0603020202020204" pitchFamily="34" charset="0"/>
              </a:rPr>
              <a:t>execuţie</a:t>
            </a:r>
            <a:r>
              <a:rPr lang="en-US" sz="1600" dirty="0">
                <a:latin typeface="Trebuchet MS" panose="020B0603020202020204" pitchFamily="34" charset="0"/>
              </a:rPr>
              <a:t>, conform </a:t>
            </a:r>
            <a:r>
              <a:rPr lang="en-US" sz="1600" dirty="0" err="1">
                <a:latin typeface="Trebuchet MS" panose="020B0603020202020204" pitchFamily="34" charset="0"/>
              </a:rPr>
              <a:t>prevederilor</a:t>
            </a:r>
            <a:r>
              <a:rPr lang="en-US" sz="1600" dirty="0">
                <a:latin typeface="Trebuchet MS" panose="020B0603020202020204" pitchFamily="34" charset="0"/>
              </a:rPr>
              <a:t> cap. 1 sect. 3 pct. 3.5 din </a:t>
            </a:r>
            <a:r>
              <a:rPr lang="en-US" sz="1600" dirty="0" err="1">
                <a:latin typeface="Trebuchet MS" panose="020B0603020202020204" pitchFamily="34" charset="0"/>
              </a:rPr>
              <a:t>anexa</a:t>
            </a:r>
            <a:r>
              <a:rPr lang="en-US" sz="1600" dirty="0">
                <a:latin typeface="Trebuchet MS" panose="020B0603020202020204" pitchFamily="34" charset="0"/>
              </a:rPr>
              <a:t> nr. 6 la HG nr. 907/2016;</a:t>
            </a:r>
          </a:p>
          <a:p>
            <a:pPr marL="556260" indent="-285750" algn="just" fontAlgn="auto">
              <a:lnSpc>
                <a:spcPts val="1800"/>
              </a:lnSpc>
              <a:spcAft>
                <a:spcPts val="800"/>
              </a:spcAft>
              <a:buFont typeface="Wingdings" panose="05000000000000000000" pitchFamily="2" charset="2"/>
              <a:buChar char="Ø"/>
            </a:pPr>
            <a:r>
              <a:rPr lang="en-US" sz="1600" dirty="0">
                <a:latin typeface="Trebuchet MS" panose="020B0603020202020204" pitchFamily="34" charset="0"/>
              </a:rPr>
              <a:t>d)</a:t>
            </a:r>
            <a:r>
              <a:rPr lang="en-US" sz="1600" dirty="0" err="1">
                <a:latin typeface="Trebuchet MS" panose="020B0603020202020204" pitchFamily="34" charset="0"/>
              </a:rPr>
              <a:t>cheltuieli</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realizarea</a:t>
            </a:r>
            <a:r>
              <a:rPr lang="en-US" sz="1600" dirty="0">
                <a:latin typeface="Trebuchet MS" panose="020B0603020202020204" pitchFamily="34" charset="0"/>
              </a:rPr>
              <a:t> </a:t>
            </a:r>
            <a:r>
              <a:rPr lang="en-US" sz="1600" dirty="0" err="1">
                <a:latin typeface="Trebuchet MS" panose="020B0603020202020204" pitchFamily="34" charset="0"/>
              </a:rPr>
              <a:t>investiţiei</a:t>
            </a:r>
            <a:r>
              <a:rPr lang="en-US" sz="1600" dirty="0">
                <a:latin typeface="Trebuchet MS" panose="020B0603020202020204" pitchFamily="34" charset="0"/>
              </a:rPr>
              <a:t> de </a:t>
            </a:r>
            <a:r>
              <a:rPr lang="en-US" sz="1600" dirty="0" err="1">
                <a:latin typeface="Trebuchet MS" panose="020B0603020202020204" pitchFamily="34" charset="0"/>
              </a:rPr>
              <a:t>bază</a:t>
            </a:r>
            <a:r>
              <a:rPr lang="en-US" sz="1600" dirty="0">
                <a:latin typeface="Trebuchet MS" panose="020B0603020202020204" pitchFamily="34" charset="0"/>
              </a:rPr>
              <a:t>, </a:t>
            </a:r>
            <a:r>
              <a:rPr lang="en-US" sz="1600" dirty="0" err="1">
                <a:latin typeface="Trebuchet MS" panose="020B0603020202020204" pitchFamily="34" charset="0"/>
              </a:rPr>
              <a:t>respectiv</a:t>
            </a:r>
            <a:r>
              <a:rPr lang="en-US" sz="1600" dirty="0">
                <a:latin typeface="Trebuchet MS" panose="020B0603020202020204" pitchFamily="34" charset="0"/>
              </a:rPr>
              <a:t>: </a:t>
            </a:r>
            <a:r>
              <a:rPr lang="en-US" sz="1600" dirty="0" err="1">
                <a:latin typeface="Trebuchet MS" panose="020B0603020202020204" pitchFamily="34" charset="0"/>
              </a:rPr>
              <a:t>construcţii</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instalaţii</a:t>
            </a:r>
            <a:r>
              <a:rPr lang="en-US" sz="1600" dirty="0">
                <a:latin typeface="Trebuchet MS" panose="020B0603020202020204" pitchFamily="34" charset="0"/>
              </a:rPr>
              <a:t>, </a:t>
            </a:r>
            <a:r>
              <a:rPr lang="en-US" sz="1600" dirty="0" err="1">
                <a:latin typeface="Trebuchet MS" panose="020B0603020202020204" pitchFamily="34" charset="0"/>
              </a:rPr>
              <a:t>montaj</a:t>
            </a:r>
            <a:r>
              <a:rPr lang="en-US" sz="1600" dirty="0">
                <a:latin typeface="Trebuchet MS" panose="020B0603020202020204" pitchFamily="34" charset="0"/>
              </a:rPr>
              <a:t> </a:t>
            </a:r>
            <a:r>
              <a:rPr lang="en-US" sz="1600" dirty="0" err="1">
                <a:latin typeface="Trebuchet MS" panose="020B0603020202020204" pitchFamily="34" charset="0"/>
              </a:rPr>
              <a:t>utilaje</a:t>
            </a:r>
            <a:r>
              <a:rPr lang="en-US" sz="1600" dirty="0">
                <a:latin typeface="Trebuchet MS" panose="020B0603020202020204" pitchFamily="34" charset="0"/>
              </a:rPr>
              <a:t> </a:t>
            </a:r>
            <a:r>
              <a:rPr lang="en-US" sz="1600" dirty="0" err="1">
                <a:latin typeface="Trebuchet MS" panose="020B0603020202020204" pitchFamily="34" charset="0"/>
              </a:rPr>
              <a:t>tehnologice</a:t>
            </a:r>
            <a:r>
              <a:rPr lang="en-US" sz="1600" dirty="0">
                <a:latin typeface="Trebuchet MS" panose="020B0603020202020204" pitchFamily="34" charset="0"/>
              </a:rPr>
              <a:t>, </a:t>
            </a:r>
            <a:r>
              <a:rPr lang="en-US" sz="1600" dirty="0" err="1">
                <a:latin typeface="Trebuchet MS" panose="020B0603020202020204" pitchFamily="34" charset="0"/>
              </a:rPr>
              <a:t>utilaje</a:t>
            </a:r>
            <a:r>
              <a:rPr lang="en-US" sz="1600" dirty="0">
                <a:latin typeface="Trebuchet MS" panose="020B0603020202020204" pitchFamily="34" charset="0"/>
              </a:rPr>
              <a:t>, </a:t>
            </a:r>
            <a:r>
              <a:rPr lang="en-US" sz="1600" dirty="0" err="1">
                <a:latin typeface="Trebuchet MS" panose="020B0603020202020204" pitchFamily="34" charset="0"/>
              </a:rPr>
              <a:t>echipamente</a:t>
            </a:r>
            <a:r>
              <a:rPr lang="en-US" sz="1600" dirty="0">
                <a:latin typeface="Trebuchet MS" panose="020B0603020202020204" pitchFamily="34" charset="0"/>
              </a:rPr>
              <a:t> </a:t>
            </a:r>
            <a:r>
              <a:rPr lang="en-US" sz="1600" dirty="0" err="1">
                <a:latin typeface="Trebuchet MS" panose="020B0603020202020204" pitchFamily="34" charset="0"/>
              </a:rPr>
              <a:t>tehnologice</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funcţionale</a:t>
            </a:r>
            <a:r>
              <a:rPr lang="en-US" sz="1600" dirty="0">
                <a:latin typeface="Trebuchet MS" panose="020B0603020202020204" pitchFamily="34" charset="0"/>
              </a:rPr>
              <a:t> cu/</a:t>
            </a:r>
            <a:r>
              <a:rPr lang="en-US" sz="1600" dirty="0" err="1">
                <a:latin typeface="Trebuchet MS" panose="020B0603020202020204" pitchFamily="34" charset="0"/>
              </a:rPr>
              <a:t>fără</a:t>
            </a:r>
            <a:r>
              <a:rPr lang="en-US" sz="1600" dirty="0">
                <a:latin typeface="Trebuchet MS" panose="020B0603020202020204" pitchFamily="34" charset="0"/>
              </a:rPr>
              <a:t> </a:t>
            </a:r>
            <a:r>
              <a:rPr lang="en-US" sz="1600" dirty="0" err="1">
                <a:latin typeface="Trebuchet MS" panose="020B0603020202020204" pitchFamily="34" charset="0"/>
              </a:rPr>
              <a:t>montaj</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a:t>
            </a:r>
            <a:r>
              <a:rPr lang="en-US" sz="1600" dirty="0" err="1">
                <a:latin typeface="Trebuchet MS" panose="020B0603020202020204" pitchFamily="34" charset="0"/>
              </a:rPr>
              <a:t>sau</a:t>
            </a:r>
            <a:r>
              <a:rPr lang="en-US" sz="1600" dirty="0">
                <a:latin typeface="Trebuchet MS" panose="020B0603020202020204" pitchFamily="34" charset="0"/>
              </a:rPr>
              <a:t> </a:t>
            </a:r>
            <a:r>
              <a:rPr lang="en-US" sz="1600" dirty="0" err="1">
                <a:latin typeface="Trebuchet MS" panose="020B0603020202020204" pitchFamily="34" charset="0"/>
              </a:rPr>
              <a:t>dotare</a:t>
            </a:r>
            <a:r>
              <a:rPr lang="en-US" sz="1600" dirty="0">
                <a:latin typeface="Trebuchet MS" panose="020B0603020202020204" pitchFamily="34" charset="0"/>
              </a:rPr>
              <a:t>, conform </a:t>
            </a:r>
            <a:r>
              <a:rPr lang="en-US" sz="1600" dirty="0" err="1">
                <a:latin typeface="Trebuchet MS" panose="020B0603020202020204" pitchFamily="34" charset="0"/>
              </a:rPr>
              <a:t>prevederilor</a:t>
            </a:r>
            <a:r>
              <a:rPr lang="en-US" sz="1600" dirty="0">
                <a:latin typeface="Trebuchet MS" panose="020B0603020202020204" pitchFamily="34" charset="0"/>
              </a:rPr>
              <a:t> cap. 1  sect. 4 din </a:t>
            </a:r>
            <a:r>
              <a:rPr lang="en-US" sz="1600" dirty="0" err="1">
                <a:latin typeface="Trebuchet MS" panose="020B0603020202020204" pitchFamily="34" charset="0"/>
              </a:rPr>
              <a:t>anexa</a:t>
            </a:r>
            <a:r>
              <a:rPr lang="en-US" sz="1600" dirty="0">
                <a:latin typeface="Trebuchet MS" panose="020B0603020202020204" pitchFamily="34" charset="0"/>
              </a:rPr>
              <a:t> nr. 6 la HG nr. 907/2016;</a:t>
            </a:r>
          </a:p>
        </p:txBody>
      </p:sp>
    </p:spTree>
    <p:extLst>
      <p:ext uri="{BB962C8B-B14F-4D97-AF65-F5344CB8AC3E}">
        <p14:creationId xmlns:p14="http://schemas.microsoft.com/office/powerpoint/2010/main" val="4117052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F9DF1E9-F506-4204-A295-3FCD23E8F3ED}"/>
              </a:ext>
            </a:extLst>
          </p:cNvPr>
          <p:cNvSpPr>
            <a:spLocks noGrp="1"/>
          </p:cNvSpPr>
          <p:nvPr>
            <p:ph type="title"/>
          </p:nvPr>
        </p:nvSpPr>
        <p:spPr>
          <a:xfrm>
            <a:off x="838200" y="797441"/>
            <a:ext cx="10283890" cy="1233377"/>
          </a:xfrm>
        </p:spPr>
        <p:txBody>
          <a:bodyPr>
            <a:normAutofit/>
          </a:bodyPr>
          <a:lstStyle/>
          <a:p>
            <a:r>
              <a:rPr lang="x-none" sz="3200" b="1" dirty="0">
                <a:solidFill>
                  <a:schemeClr val="accent1"/>
                </a:solidFill>
                <a:latin typeface="Trebuchet MS" panose="020B0603020202020204" pitchFamily="34" charset="0"/>
              </a:rPr>
              <a:t>Cheltuieli</a:t>
            </a:r>
            <a:r>
              <a:rPr lang="x-none" sz="1800" b="1" dirty="0">
                <a:effectLst/>
                <a:latin typeface="Trebuchet MS" panose="020B0603020202020204" pitchFamily="34" charset="0"/>
              </a:rPr>
              <a:t> </a:t>
            </a:r>
            <a:r>
              <a:rPr lang="x-none" sz="3200" b="1" dirty="0">
                <a:solidFill>
                  <a:schemeClr val="accent1"/>
                </a:solidFill>
                <a:latin typeface="Trebuchet MS" panose="020B0603020202020204" pitchFamily="34" charset="0"/>
              </a:rPr>
              <a:t>directe</a:t>
            </a:r>
            <a:br>
              <a:rPr lang="en-US" sz="3200" b="1" dirty="0">
                <a:solidFill>
                  <a:schemeClr val="accent1"/>
                </a:solidFill>
                <a:latin typeface="Trebuchet MS" panose="020B0603020202020204" pitchFamily="34" charset="0"/>
              </a:rPr>
            </a:br>
            <a:endParaRPr lang="en-US" sz="3200" b="1" dirty="0">
              <a:solidFill>
                <a:schemeClr val="accent1"/>
              </a:solidFill>
              <a:latin typeface="Trebuchet MS" panose="020B0603020202020204" pitchFamily="34" charset="0"/>
            </a:endParaRPr>
          </a:p>
        </p:txBody>
      </p:sp>
      <p:sp>
        <p:nvSpPr>
          <p:cNvPr id="4" name="CasetăText 3">
            <a:extLst>
              <a:ext uri="{FF2B5EF4-FFF2-40B4-BE49-F238E27FC236}">
                <a16:creationId xmlns:a16="http://schemas.microsoft.com/office/drawing/2014/main" id="{7D251C61-9304-7FB3-072A-D4C69445B959}"/>
              </a:ext>
            </a:extLst>
          </p:cNvPr>
          <p:cNvSpPr txBox="1"/>
          <p:nvPr/>
        </p:nvSpPr>
        <p:spPr>
          <a:xfrm>
            <a:off x="404037" y="1807535"/>
            <a:ext cx="10718054" cy="3618363"/>
          </a:xfrm>
          <a:prstGeom prst="rect">
            <a:avLst/>
          </a:prstGeom>
          <a:noFill/>
        </p:spPr>
        <p:txBody>
          <a:bodyPr wrap="square">
            <a:spAutoFit/>
          </a:bodyPr>
          <a:lstStyle/>
          <a:p>
            <a:pPr marL="556260" indent="-285750" algn="just">
              <a:lnSpc>
                <a:spcPts val="1800"/>
              </a:lnSpc>
              <a:spcAft>
                <a:spcPts val="800"/>
              </a:spcAft>
              <a:buFont typeface="Wingdings" panose="05000000000000000000" pitchFamily="2" charset="2"/>
              <a:buChar char="Ø"/>
            </a:pPr>
            <a:r>
              <a:rPr lang="en-US" sz="1600" dirty="0">
                <a:latin typeface="Trebuchet MS" panose="020B0603020202020204" pitchFamily="34" charset="0"/>
              </a:rPr>
              <a:t>e)	</a:t>
            </a:r>
            <a:r>
              <a:rPr lang="en-US" sz="1600" dirty="0" err="1">
                <a:latin typeface="Trebuchet MS" panose="020B0603020202020204" pitchFamily="34" charset="0"/>
              </a:rPr>
              <a:t>cheltuieli</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lucrările</a:t>
            </a:r>
            <a:r>
              <a:rPr lang="en-US" sz="1600" dirty="0">
                <a:latin typeface="Trebuchet MS" panose="020B0603020202020204" pitchFamily="34" charset="0"/>
              </a:rPr>
              <a:t> de </a:t>
            </a:r>
            <a:r>
              <a:rPr lang="en-US" sz="1600" dirty="0" err="1">
                <a:latin typeface="Trebuchet MS" panose="020B0603020202020204" pitchFamily="34" charset="0"/>
              </a:rPr>
              <a:t>construcții</a:t>
            </a:r>
            <a:r>
              <a:rPr lang="en-US" sz="1600" dirty="0">
                <a:latin typeface="Trebuchet MS" panose="020B0603020202020204" pitchFamily="34" charset="0"/>
              </a:rPr>
              <a:t> </a:t>
            </a:r>
            <a:r>
              <a:rPr lang="en-US" sz="1600" dirty="0" err="1">
                <a:latin typeface="Trebuchet MS" panose="020B0603020202020204" pitchFamily="34" charset="0"/>
              </a:rPr>
              <a:t>și</a:t>
            </a:r>
            <a:r>
              <a:rPr lang="en-US" sz="1600" dirty="0">
                <a:latin typeface="Trebuchet MS" panose="020B0603020202020204" pitchFamily="34" charset="0"/>
              </a:rPr>
              <a:t> </a:t>
            </a:r>
            <a:r>
              <a:rPr lang="en-US" sz="1600" dirty="0" err="1">
                <a:latin typeface="Trebuchet MS" panose="020B0603020202020204" pitchFamily="34" charset="0"/>
              </a:rPr>
              <a:t>instalații</a:t>
            </a:r>
            <a:r>
              <a:rPr lang="en-US" sz="1600" dirty="0">
                <a:latin typeface="Trebuchet MS" panose="020B0603020202020204" pitchFamily="34" charset="0"/>
              </a:rPr>
              <a:t> </a:t>
            </a:r>
            <a:r>
              <a:rPr lang="en-US" sz="1600" dirty="0" err="1">
                <a:latin typeface="Trebuchet MS" panose="020B0603020202020204" pitchFamily="34" charset="0"/>
              </a:rPr>
              <a:t>aferente</a:t>
            </a:r>
            <a:r>
              <a:rPr lang="en-US" sz="1600" dirty="0">
                <a:latin typeface="Trebuchet MS" panose="020B0603020202020204" pitchFamily="34" charset="0"/>
              </a:rPr>
              <a:t> </a:t>
            </a:r>
            <a:r>
              <a:rPr lang="en-US" sz="1600" dirty="0" err="1">
                <a:latin typeface="Trebuchet MS" panose="020B0603020202020204" pitchFamily="34" charset="0"/>
              </a:rPr>
              <a:t>organizării</a:t>
            </a:r>
            <a:r>
              <a:rPr lang="en-US" sz="1600" dirty="0">
                <a:latin typeface="Trebuchet MS" panose="020B0603020202020204" pitchFamily="34" charset="0"/>
              </a:rPr>
              <a:t> de </a:t>
            </a:r>
            <a:r>
              <a:rPr lang="en-US" sz="1600" dirty="0" err="1">
                <a:latin typeface="Trebuchet MS" panose="020B0603020202020204" pitchFamily="34" charset="0"/>
              </a:rPr>
              <a:t>șantier</a:t>
            </a:r>
            <a:r>
              <a:rPr lang="en-US" sz="1600" dirty="0">
                <a:latin typeface="Trebuchet MS" panose="020B0603020202020204" pitchFamily="34" charset="0"/>
              </a:rPr>
              <a:t>, conform </a:t>
            </a:r>
            <a:r>
              <a:rPr lang="en-US" sz="1600" dirty="0" err="1">
                <a:latin typeface="Trebuchet MS" panose="020B0603020202020204" pitchFamily="34" charset="0"/>
              </a:rPr>
              <a:t>prevederilor</a:t>
            </a:r>
            <a:r>
              <a:rPr lang="en-US" sz="1600" dirty="0">
                <a:latin typeface="Trebuchet MS" panose="020B0603020202020204" pitchFamily="34" charset="0"/>
              </a:rPr>
              <a:t> cap. 1  sect. 5 pct. 5.1.1 din </a:t>
            </a:r>
            <a:r>
              <a:rPr lang="en-US" sz="1600" dirty="0" err="1">
                <a:latin typeface="Trebuchet MS" panose="020B0603020202020204" pitchFamily="34" charset="0"/>
              </a:rPr>
              <a:t>anexa</a:t>
            </a:r>
            <a:r>
              <a:rPr lang="en-US" sz="1600" dirty="0">
                <a:latin typeface="Trebuchet MS" panose="020B0603020202020204" pitchFamily="34" charset="0"/>
              </a:rPr>
              <a:t> nr. 6 la HG nr. 907/2016;</a:t>
            </a:r>
          </a:p>
          <a:p>
            <a:pPr marL="556260" indent="-285750" algn="just">
              <a:lnSpc>
                <a:spcPts val="1800"/>
              </a:lnSpc>
              <a:spcAft>
                <a:spcPts val="800"/>
              </a:spcAft>
              <a:buFont typeface="Wingdings" panose="05000000000000000000" pitchFamily="2" charset="2"/>
              <a:buChar char="Ø"/>
            </a:pPr>
            <a:r>
              <a:rPr lang="en-US" sz="1600" dirty="0">
                <a:latin typeface="Trebuchet MS" panose="020B0603020202020204" pitchFamily="34" charset="0"/>
              </a:rPr>
              <a:t>f)	</a:t>
            </a:r>
            <a:r>
              <a:rPr lang="en-US" sz="1600" dirty="0" err="1">
                <a:latin typeface="Trebuchet MS" panose="020B0603020202020204" pitchFamily="34" charset="0"/>
              </a:rPr>
              <a:t>cheltuieli</a:t>
            </a:r>
            <a:r>
              <a:rPr lang="en-US" sz="1600" dirty="0">
                <a:latin typeface="Trebuchet MS" panose="020B0603020202020204" pitchFamily="34" charset="0"/>
              </a:rPr>
              <a:t> diverse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neprevăzute</a:t>
            </a:r>
            <a:r>
              <a:rPr lang="en-US" sz="1600" dirty="0">
                <a:latin typeface="Trebuchet MS" panose="020B0603020202020204" pitchFamily="34" charset="0"/>
              </a:rPr>
              <a:t>, conform </a:t>
            </a:r>
            <a:r>
              <a:rPr lang="en-US" sz="1600" dirty="0" err="1">
                <a:latin typeface="Trebuchet MS" panose="020B0603020202020204" pitchFamily="34" charset="0"/>
              </a:rPr>
              <a:t>prevederilor</a:t>
            </a:r>
            <a:r>
              <a:rPr lang="en-US" sz="1600" dirty="0">
                <a:latin typeface="Trebuchet MS" panose="020B0603020202020204" pitchFamily="34" charset="0"/>
              </a:rPr>
              <a:t> cap. 1 sect. 5 pct. 5.3 din </a:t>
            </a:r>
            <a:r>
              <a:rPr lang="en-US" sz="1600" dirty="0" err="1">
                <a:latin typeface="Trebuchet MS" panose="020B0603020202020204" pitchFamily="34" charset="0"/>
              </a:rPr>
              <a:t>anexa</a:t>
            </a:r>
            <a:r>
              <a:rPr lang="en-US" sz="1600" dirty="0">
                <a:latin typeface="Trebuchet MS" panose="020B0603020202020204" pitchFamily="34" charset="0"/>
              </a:rPr>
              <a:t> nr. 6 la HG nr. 907/2016;</a:t>
            </a:r>
          </a:p>
          <a:p>
            <a:pPr marL="556260" indent="-285750" algn="just">
              <a:lnSpc>
                <a:spcPts val="1800"/>
              </a:lnSpc>
              <a:spcAft>
                <a:spcPts val="800"/>
              </a:spcAft>
              <a:buFont typeface="Wingdings" panose="05000000000000000000" pitchFamily="2" charset="2"/>
              <a:buChar char="Ø"/>
            </a:pPr>
            <a:r>
              <a:rPr lang="en-US" sz="1600" dirty="0">
                <a:latin typeface="Trebuchet MS" panose="020B0603020202020204" pitchFamily="34" charset="0"/>
              </a:rPr>
              <a:t>g)	</a:t>
            </a:r>
            <a:r>
              <a:rPr lang="en-US" sz="1600" dirty="0" err="1">
                <a:latin typeface="Trebuchet MS" panose="020B0603020202020204" pitchFamily="34" charset="0"/>
              </a:rPr>
              <a:t>cheltuieli</a:t>
            </a:r>
            <a:r>
              <a:rPr lang="en-US" sz="1600" dirty="0">
                <a:latin typeface="Trebuchet MS" panose="020B0603020202020204" pitchFamily="34" charset="0"/>
              </a:rPr>
              <a:t> </a:t>
            </a:r>
            <a:r>
              <a:rPr lang="en-US" sz="1600" dirty="0" err="1">
                <a:latin typeface="Trebuchet MS" panose="020B0603020202020204" pitchFamily="34" charset="0"/>
              </a:rPr>
              <a:t>privind</a:t>
            </a:r>
            <a:r>
              <a:rPr lang="en-US" sz="1600" dirty="0">
                <a:latin typeface="Trebuchet MS" panose="020B0603020202020204" pitchFamily="34" charset="0"/>
              </a:rPr>
              <a:t> </a:t>
            </a:r>
            <a:r>
              <a:rPr lang="en-US" sz="1600" dirty="0" err="1">
                <a:latin typeface="Trebuchet MS" panose="020B0603020202020204" pitchFamily="34" charset="0"/>
              </a:rPr>
              <a:t>certificarea</a:t>
            </a:r>
            <a:r>
              <a:rPr lang="en-US" sz="1600" dirty="0">
                <a:latin typeface="Trebuchet MS" panose="020B0603020202020204" pitchFamily="34" charset="0"/>
              </a:rPr>
              <a:t> </a:t>
            </a:r>
            <a:r>
              <a:rPr lang="en-US" sz="1600" dirty="0" err="1">
                <a:latin typeface="Trebuchet MS" panose="020B0603020202020204" pitchFamily="34" charset="0"/>
              </a:rPr>
              <a:t>performanţei</a:t>
            </a:r>
            <a:r>
              <a:rPr lang="en-US" sz="1600" dirty="0">
                <a:latin typeface="Trebuchet MS" panose="020B0603020202020204" pitchFamily="34" charset="0"/>
              </a:rPr>
              <a:t> </a:t>
            </a:r>
            <a:r>
              <a:rPr lang="en-US" sz="1600" dirty="0" err="1">
                <a:latin typeface="Trebuchet MS" panose="020B0603020202020204" pitchFamily="34" charset="0"/>
              </a:rPr>
              <a:t>energetice</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auditul</a:t>
            </a:r>
            <a:r>
              <a:rPr lang="en-US" sz="1600" dirty="0">
                <a:latin typeface="Trebuchet MS" panose="020B0603020202020204" pitchFamily="34" charset="0"/>
              </a:rPr>
              <a:t> energetic al </a:t>
            </a:r>
            <a:r>
              <a:rPr lang="en-US" sz="1600" dirty="0" err="1">
                <a:latin typeface="Trebuchet MS" panose="020B0603020202020204" pitchFamily="34" charset="0"/>
              </a:rPr>
              <a:t>clădirilor</a:t>
            </a:r>
            <a:r>
              <a:rPr lang="en-US" sz="1600" dirty="0">
                <a:latin typeface="Trebuchet MS" panose="020B0603020202020204" pitchFamily="34" charset="0"/>
              </a:rPr>
              <a:t>, conform </a:t>
            </a:r>
            <a:r>
              <a:rPr lang="en-US" sz="1600" dirty="0" err="1">
                <a:latin typeface="Trebuchet MS" panose="020B0603020202020204" pitchFamily="34" charset="0"/>
              </a:rPr>
              <a:t>prevederilor</a:t>
            </a:r>
            <a:r>
              <a:rPr lang="en-US" sz="1600" dirty="0">
                <a:latin typeface="Trebuchet MS" panose="020B0603020202020204" pitchFamily="34" charset="0"/>
              </a:rPr>
              <a:t> cap 1, sect. 3, pct 3.4 din </a:t>
            </a:r>
            <a:r>
              <a:rPr lang="en-US" sz="1600" dirty="0" err="1">
                <a:latin typeface="Trebuchet MS" panose="020B0603020202020204" pitchFamily="34" charset="0"/>
              </a:rPr>
              <a:t>anexa</a:t>
            </a:r>
            <a:r>
              <a:rPr lang="en-US" sz="1600" dirty="0">
                <a:latin typeface="Trebuchet MS" panose="020B0603020202020204" pitchFamily="34" charset="0"/>
              </a:rPr>
              <a:t> nr. 6 la HG nr. 907/2016;</a:t>
            </a:r>
          </a:p>
          <a:p>
            <a:pPr marL="556260" indent="-285750" algn="just">
              <a:lnSpc>
                <a:spcPts val="1800"/>
              </a:lnSpc>
              <a:spcAft>
                <a:spcPts val="800"/>
              </a:spcAft>
              <a:buFont typeface="Wingdings" panose="05000000000000000000" pitchFamily="2" charset="2"/>
              <a:buChar char="Ø"/>
            </a:pPr>
            <a:r>
              <a:rPr lang="en-US" sz="1600" dirty="0" err="1">
                <a:latin typeface="Trebuchet MS" panose="020B0603020202020204" pitchFamily="34" charset="0"/>
              </a:rPr>
              <a:t>i</a:t>
            </a:r>
            <a:r>
              <a:rPr lang="en-US" sz="1600" dirty="0">
                <a:latin typeface="Trebuchet MS" panose="020B0603020202020204" pitchFamily="34" charset="0"/>
              </a:rPr>
              <a:t>)	</a:t>
            </a:r>
            <a:r>
              <a:rPr lang="en-US" sz="1600" dirty="0" err="1">
                <a:latin typeface="Trebuchet MS" panose="020B0603020202020204" pitchFamily="34" charset="0"/>
              </a:rPr>
              <a:t>cheltuieli</a:t>
            </a:r>
            <a:r>
              <a:rPr lang="en-US" sz="1600" dirty="0">
                <a:latin typeface="Trebuchet MS" panose="020B0603020202020204" pitchFamily="34" charset="0"/>
              </a:rPr>
              <a:t> </a:t>
            </a:r>
            <a:r>
              <a:rPr lang="en-US" sz="1600" dirty="0" err="1">
                <a:latin typeface="Trebuchet MS" panose="020B0603020202020204" pitchFamily="34" charset="0"/>
              </a:rPr>
              <a:t>privind</a:t>
            </a:r>
            <a:r>
              <a:rPr lang="en-US" sz="1600" dirty="0">
                <a:latin typeface="Trebuchet MS" panose="020B0603020202020204" pitchFamily="34" charset="0"/>
              </a:rPr>
              <a:t> </a:t>
            </a:r>
            <a:r>
              <a:rPr lang="en-US" sz="1600" dirty="0" err="1">
                <a:latin typeface="Trebuchet MS" panose="020B0603020202020204" pitchFamily="34" charset="0"/>
              </a:rPr>
              <a:t>diriginţia</a:t>
            </a:r>
            <a:r>
              <a:rPr lang="en-US" sz="1600" dirty="0">
                <a:latin typeface="Trebuchet MS" panose="020B0603020202020204" pitchFamily="34" charset="0"/>
              </a:rPr>
              <a:t> de </a:t>
            </a:r>
            <a:r>
              <a:rPr lang="en-US" sz="1600" dirty="0" err="1">
                <a:latin typeface="Trebuchet MS" panose="020B0603020202020204" pitchFamily="34" charset="0"/>
              </a:rPr>
              <a:t>şantier</a:t>
            </a:r>
            <a:r>
              <a:rPr lang="en-US" sz="1600" dirty="0">
                <a:latin typeface="Trebuchet MS" panose="020B0603020202020204" pitchFamily="34" charset="0"/>
              </a:rPr>
              <a:t>, conform </a:t>
            </a:r>
            <a:r>
              <a:rPr lang="en-US" sz="1600" dirty="0" err="1">
                <a:latin typeface="Trebuchet MS" panose="020B0603020202020204" pitchFamily="34" charset="0"/>
              </a:rPr>
              <a:t>prevederilor</a:t>
            </a:r>
            <a:r>
              <a:rPr lang="en-US" sz="1600" dirty="0">
                <a:latin typeface="Trebuchet MS" panose="020B0603020202020204" pitchFamily="34" charset="0"/>
              </a:rPr>
              <a:t> cap 1, sect. 3, pct 3.8.2 din </a:t>
            </a:r>
            <a:r>
              <a:rPr lang="en-US" sz="1600" dirty="0" err="1">
                <a:latin typeface="Trebuchet MS" panose="020B0603020202020204" pitchFamily="34" charset="0"/>
              </a:rPr>
              <a:t>anexa</a:t>
            </a:r>
            <a:r>
              <a:rPr lang="en-US" sz="1600" dirty="0">
                <a:latin typeface="Trebuchet MS" panose="020B0603020202020204" pitchFamily="34" charset="0"/>
              </a:rPr>
              <a:t> nr. 6 la HG nr. 907/2016.</a:t>
            </a:r>
          </a:p>
          <a:p>
            <a:pPr marL="270510" algn="just">
              <a:lnSpc>
                <a:spcPts val="1800"/>
              </a:lnSpc>
              <a:spcAft>
                <a:spcPts val="800"/>
              </a:spcAft>
            </a:pPr>
            <a:r>
              <a:rPr lang="en-US" sz="1600" dirty="0" err="1">
                <a:latin typeface="Trebuchet MS" panose="020B0603020202020204" pitchFamily="34" charset="0"/>
              </a:rPr>
              <a:t>Linia</a:t>
            </a:r>
            <a:r>
              <a:rPr lang="en-US" sz="1600" dirty="0">
                <a:latin typeface="Trebuchet MS" panose="020B0603020202020204" pitchFamily="34" charset="0"/>
              </a:rPr>
              <a:t> </a:t>
            </a:r>
            <a:r>
              <a:rPr lang="en-US" sz="1600" dirty="0" err="1">
                <a:latin typeface="Trebuchet MS" panose="020B0603020202020204" pitchFamily="34" charset="0"/>
              </a:rPr>
              <a:t>bugetară</a:t>
            </a:r>
            <a:r>
              <a:rPr lang="en-US" sz="1600" dirty="0">
                <a:latin typeface="Trebuchet MS" panose="020B0603020202020204" pitchFamily="34" charset="0"/>
              </a:rPr>
              <a:t> 1.1 </a:t>
            </a:r>
            <a:r>
              <a:rPr lang="en-US" sz="1600" dirty="0" err="1">
                <a:latin typeface="Trebuchet MS" panose="020B0603020202020204" pitchFamily="34" charset="0"/>
              </a:rPr>
              <a:t>Cheltuieli</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obţinerea</a:t>
            </a:r>
            <a:r>
              <a:rPr lang="en-US" sz="1600" dirty="0">
                <a:latin typeface="Trebuchet MS" panose="020B0603020202020204" pitchFamily="34" charset="0"/>
              </a:rPr>
              <a:t> de </a:t>
            </a:r>
            <a:r>
              <a:rPr lang="en-US" sz="1600" dirty="0" err="1">
                <a:latin typeface="Trebuchet MS" panose="020B0603020202020204" pitchFamily="34" charset="0"/>
              </a:rPr>
              <a:t>avize</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autorizaţii</a:t>
            </a:r>
            <a:r>
              <a:rPr lang="en-US" sz="1600" dirty="0">
                <a:latin typeface="Trebuchet MS" panose="020B0603020202020204" pitchFamily="34" charset="0"/>
              </a:rPr>
              <a:t> </a:t>
            </a:r>
            <a:r>
              <a:rPr lang="en-US" sz="1600" dirty="0" err="1">
                <a:latin typeface="Trebuchet MS" panose="020B0603020202020204" pitchFamily="34" charset="0"/>
              </a:rPr>
              <a:t>poate</a:t>
            </a:r>
            <a:r>
              <a:rPr lang="en-US" sz="1600" dirty="0">
                <a:latin typeface="Trebuchet MS" panose="020B0603020202020204" pitchFamily="34" charset="0"/>
              </a:rPr>
              <a:t> </a:t>
            </a:r>
            <a:r>
              <a:rPr lang="en-US" sz="1600" dirty="0" err="1">
                <a:latin typeface="Trebuchet MS" panose="020B0603020202020204" pitchFamily="34" charset="0"/>
              </a:rPr>
              <a:t>conține</a:t>
            </a:r>
            <a:r>
              <a:rPr lang="en-US" sz="1600" dirty="0">
                <a:latin typeface="Trebuchet MS" panose="020B0603020202020204" pitchFamily="34" charset="0"/>
              </a:rPr>
              <a:t> </a:t>
            </a:r>
            <a:r>
              <a:rPr lang="en-US" sz="1600" dirty="0" err="1">
                <a:latin typeface="Trebuchet MS" panose="020B0603020202020204" pitchFamily="34" charset="0"/>
              </a:rPr>
              <a:t>cheltuieli</a:t>
            </a:r>
            <a:r>
              <a:rPr lang="en-US" sz="1600" dirty="0">
                <a:latin typeface="Trebuchet MS" panose="020B0603020202020204" pitchFamily="34" charset="0"/>
              </a:rPr>
              <a:t> care se </a:t>
            </a:r>
            <a:r>
              <a:rPr lang="en-US" sz="1600" dirty="0" err="1">
                <a:latin typeface="Trebuchet MS" panose="020B0603020202020204" pitchFamily="34" charset="0"/>
              </a:rPr>
              <a:t>referă</a:t>
            </a:r>
            <a:r>
              <a:rPr lang="en-US" sz="1600" dirty="0">
                <a:latin typeface="Trebuchet MS" panose="020B0603020202020204" pitchFamily="34" charset="0"/>
              </a:rPr>
              <a:t> la </a:t>
            </a:r>
            <a:r>
              <a:rPr lang="en-US" sz="1600" dirty="0" err="1">
                <a:latin typeface="Trebuchet MS" panose="020B0603020202020204" pitchFamily="34" charset="0"/>
              </a:rPr>
              <a:t>obținerea</a:t>
            </a:r>
            <a:r>
              <a:rPr lang="en-US" sz="1600" dirty="0">
                <a:latin typeface="Trebuchet MS" panose="020B0603020202020204" pitchFamily="34" charset="0"/>
              </a:rPr>
              <a:t> de </a:t>
            </a:r>
            <a:r>
              <a:rPr lang="en-US" sz="1600" dirty="0" err="1">
                <a:latin typeface="Trebuchet MS" panose="020B0603020202020204" pitchFamily="34" charset="0"/>
              </a:rPr>
              <a:t>avize</a:t>
            </a:r>
            <a:r>
              <a:rPr lang="en-US" sz="1600" dirty="0">
                <a:latin typeface="Trebuchet MS" panose="020B0603020202020204" pitchFamily="34" charset="0"/>
              </a:rPr>
              <a:t>, </a:t>
            </a:r>
            <a:r>
              <a:rPr lang="en-US" sz="1600" dirty="0" err="1">
                <a:latin typeface="Trebuchet MS" panose="020B0603020202020204" pitchFamily="34" charset="0"/>
              </a:rPr>
              <a:t>acorduri</a:t>
            </a:r>
            <a:r>
              <a:rPr lang="en-US" sz="1600" dirty="0">
                <a:latin typeface="Trebuchet MS" panose="020B0603020202020204" pitchFamily="34" charset="0"/>
              </a:rPr>
              <a:t>, </a:t>
            </a:r>
            <a:r>
              <a:rPr lang="en-US" sz="1600" dirty="0" err="1">
                <a:latin typeface="Trebuchet MS" panose="020B0603020202020204" pitchFamily="34" charset="0"/>
              </a:rPr>
              <a:t>autorizații</a:t>
            </a:r>
            <a:r>
              <a:rPr lang="en-US" sz="1600" dirty="0">
                <a:latin typeface="Trebuchet MS" panose="020B0603020202020204" pitchFamily="34" charset="0"/>
              </a:rPr>
              <a:t> (conform cap 1, sect. 3, pct 3.2 din </a:t>
            </a:r>
            <a:r>
              <a:rPr lang="en-US" sz="1600" dirty="0" err="1">
                <a:latin typeface="Trebuchet MS" panose="020B0603020202020204" pitchFamily="34" charset="0"/>
              </a:rPr>
              <a:t>anexa</a:t>
            </a:r>
            <a:r>
              <a:rPr lang="en-US" sz="1600" dirty="0">
                <a:latin typeface="Trebuchet MS" panose="020B0603020202020204" pitchFamily="34" charset="0"/>
              </a:rPr>
              <a:t> nr. 6 la HG nr. 907/2016), precum </a:t>
            </a:r>
            <a:r>
              <a:rPr lang="en-US" sz="1600" dirty="0" err="1">
                <a:latin typeface="Trebuchet MS" panose="020B0603020202020204" pitchFamily="34" charset="0"/>
              </a:rPr>
              <a:t>și</a:t>
            </a:r>
            <a:r>
              <a:rPr lang="en-US" sz="1600" dirty="0">
                <a:latin typeface="Trebuchet MS" panose="020B0603020202020204" pitchFamily="34" charset="0"/>
              </a:rPr>
              <a:t> </a:t>
            </a:r>
            <a:r>
              <a:rPr lang="en-US" sz="1600" dirty="0" err="1">
                <a:latin typeface="Trebuchet MS" panose="020B0603020202020204" pitchFamily="34" charset="0"/>
              </a:rPr>
              <a:t>comisioane</a:t>
            </a:r>
            <a:r>
              <a:rPr lang="en-US" sz="1600" dirty="0">
                <a:latin typeface="Trebuchet MS" panose="020B0603020202020204" pitchFamily="34" charset="0"/>
              </a:rPr>
              <a:t>, cote, </a:t>
            </a:r>
            <a:r>
              <a:rPr lang="en-US" sz="1600" dirty="0" err="1">
                <a:latin typeface="Trebuchet MS" panose="020B0603020202020204" pitchFamily="34" charset="0"/>
              </a:rPr>
              <a:t>taxe</a:t>
            </a:r>
            <a:r>
              <a:rPr lang="en-US" sz="1600" dirty="0">
                <a:latin typeface="Trebuchet MS" panose="020B0603020202020204" pitchFamily="34" charset="0"/>
              </a:rPr>
              <a:t>, </a:t>
            </a:r>
            <a:r>
              <a:rPr lang="en-US" sz="1600" dirty="0" err="1">
                <a:latin typeface="Trebuchet MS" panose="020B0603020202020204" pitchFamily="34" charset="0"/>
              </a:rPr>
              <a:t>costul</a:t>
            </a:r>
            <a:r>
              <a:rPr lang="en-US" sz="1600" dirty="0">
                <a:latin typeface="Trebuchet MS" panose="020B0603020202020204" pitchFamily="34" charset="0"/>
              </a:rPr>
              <a:t> </a:t>
            </a:r>
            <a:r>
              <a:rPr lang="en-US" sz="1600" dirty="0" err="1">
                <a:latin typeface="Trebuchet MS" panose="020B0603020202020204" pitchFamily="34" charset="0"/>
              </a:rPr>
              <a:t>creditului</a:t>
            </a:r>
            <a:r>
              <a:rPr lang="en-US" sz="1600" dirty="0">
                <a:latin typeface="Trebuchet MS" panose="020B0603020202020204" pitchFamily="34" charset="0"/>
              </a:rPr>
              <a:t> (conform cap 1, sect. 5, pct 5.2 din </a:t>
            </a:r>
            <a:r>
              <a:rPr lang="en-US" sz="1600" dirty="0" err="1">
                <a:latin typeface="Trebuchet MS" panose="020B0603020202020204" pitchFamily="34" charset="0"/>
              </a:rPr>
              <a:t>anexa</a:t>
            </a:r>
            <a:r>
              <a:rPr lang="en-US" sz="1600" dirty="0">
                <a:latin typeface="Trebuchet MS" panose="020B0603020202020204" pitchFamily="34" charset="0"/>
              </a:rPr>
              <a:t> nr. 6 la HG nr. 907/2016).</a:t>
            </a:r>
          </a:p>
          <a:p>
            <a:pPr marL="449580" algn="just" fontAlgn="auto">
              <a:lnSpc>
                <a:spcPct val="150000"/>
              </a:lnSpc>
              <a:spcAft>
                <a:spcPts val="800"/>
              </a:spcAft>
            </a:pPr>
            <a:endParaRPr lang="en-US" sz="1200" dirty="0">
              <a:latin typeface="Trebuchet MS" panose="020B0603020202020204" pitchFamily="34" charset="0"/>
              <a:cs typeface="Times New Roman" panose="02020603050405020304" pitchFamily="18" charset="0"/>
            </a:endParaRPr>
          </a:p>
        </p:txBody>
      </p:sp>
    </p:spTree>
    <p:extLst>
      <p:ext uri="{BB962C8B-B14F-4D97-AF65-F5344CB8AC3E}">
        <p14:creationId xmlns:p14="http://schemas.microsoft.com/office/powerpoint/2010/main" val="11377936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F9DF1E9-F506-4204-A295-3FCD23E8F3ED}"/>
              </a:ext>
            </a:extLst>
          </p:cNvPr>
          <p:cNvSpPr>
            <a:spLocks noGrp="1"/>
          </p:cNvSpPr>
          <p:nvPr>
            <p:ph type="title"/>
          </p:nvPr>
        </p:nvSpPr>
        <p:spPr>
          <a:xfrm>
            <a:off x="838200" y="797441"/>
            <a:ext cx="10283890" cy="1233377"/>
          </a:xfrm>
        </p:spPr>
        <p:txBody>
          <a:bodyPr>
            <a:normAutofit/>
          </a:bodyPr>
          <a:lstStyle/>
          <a:p>
            <a:r>
              <a:rPr lang="x-none" sz="3200" b="1" dirty="0">
                <a:solidFill>
                  <a:schemeClr val="accent1"/>
                </a:solidFill>
                <a:latin typeface="Trebuchet MS" panose="020B0603020202020204" pitchFamily="34" charset="0"/>
              </a:rPr>
              <a:t>Cheltuieli</a:t>
            </a:r>
            <a:r>
              <a:rPr lang="x-none" sz="1800" b="1" dirty="0">
                <a:effectLst/>
                <a:latin typeface="Trebuchet MS" panose="020B0603020202020204" pitchFamily="34" charset="0"/>
              </a:rPr>
              <a:t> </a:t>
            </a:r>
            <a:r>
              <a:rPr lang="x-none" sz="3200" b="1" dirty="0">
                <a:solidFill>
                  <a:schemeClr val="accent1"/>
                </a:solidFill>
                <a:latin typeface="Trebuchet MS" panose="020B0603020202020204" pitchFamily="34" charset="0"/>
              </a:rPr>
              <a:t>directe</a:t>
            </a:r>
            <a:br>
              <a:rPr lang="en-US" sz="3200" b="1" dirty="0">
                <a:solidFill>
                  <a:schemeClr val="accent1"/>
                </a:solidFill>
                <a:latin typeface="Trebuchet MS" panose="020B0603020202020204" pitchFamily="34" charset="0"/>
              </a:rPr>
            </a:br>
            <a:endParaRPr lang="en-US" sz="3200" b="1" dirty="0">
              <a:solidFill>
                <a:schemeClr val="accent1"/>
              </a:solidFill>
              <a:latin typeface="Trebuchet MS" panose="020B0603020202020204" pitchFamily="34" charset="0"/>
            </a:endParaRPr>
          </a:p>
        </p:txBody>
      </p:sp>
      <p:sp>
        <p:nvSpPr>
          <p:cNvPr id="4" name="CasetăText 3">
            <a:extLst>
              <a:ext uri="{FF2B5EF4-FFF2-40B4-BE49-F238E27FC236}">
                <a16:creationId xmlns:a16="http://schemas.microsoft.com/office/drawing/2014/main" id="{7D251C61-9304-7FB3-072A-D4C69445B959}"/>
              </a:ext>
            </a:extLst>
          </p:cNvPr>
          <p:cNvSpPr txBox="1"/>
          <p:nvPr/>
        </p:nvSpPr>
        <p:spPr>
          <a:xfrm>
            <a:off x="542260" y="2030819"/>
            <a:ext cx="10579831" cy="2211311"/>
          </a:xfrm>
          <a:prstGeom prst="rect">
            <a:avLst/>
          </a:prstGeom>
          <a:noFill/>
        </p:spPr>
        <p:txBody>
          <a:bodyPr wrap="square">
            <a:spAutoFit/>
          </a:bodyPr>
          <a:lstStyle/>
          <a:p>
            <a:pPr marL="449580" algn="just" fontAlgn="auto">
              <a:lnSpc>
                <a:spcPct val="150000"/>
              </a:lnSpc>
            </a:pPr>
            <a:r>
              <a:rPr lang="x-none" sz="1600" b="1" dirty="0">
                <a:effectLst/>
                <a:latin typeface="Trebuchet MS" panose="020B0603020202020204" pitchFamily="34" charset="0"/>
                <a:ea typeface="Times New Roman" panose="02020603050405020304" pitchFamily="18" charset="0"/>
                <a:cs typeface="Times New Roman" panose="02020603050405020304" pitchFamily="18" charset="0"/>
              </a:rPr>
              <a:t>Cheltuieli</a:t>
            </a:r>
            <a:r>
              <a:rPr lang="ro-RO" sz="1600" b="1" dirty="0">
                <a:effectLst/>
                <a:latin typeface="Trebuchet MS" panose="020B0603020202020204" pitchFamily="34" charset="0"/>
                <a:ea typeface="Times New Roman" panose="02020603050405020304" pitchFamily="18" charset="0"/>
                <a:cs typeface="Times New Roman" panose="02020603050405020304" pitchFamily="18" charset="0"/>
              </a:rPr>
              <a:t>le</a:t>
            </a:r>
            <a:r>
              <a:rPr lang="x-none" sz="1600" b="1" dirty="0">
                <a:effectLst/>
                <a:latin typeface="Trebuchet MS" panose="020B0603020202020204" pitchFamily="34" charset="0"/>
                <a:ea typeface="Times New Roman" panose="02020603050405020304" pitchFamily="18" charset="0"/>
                <a:cs typeface="Times New Roman" panose="02020603050405020304" pitchFamily="18" charset="0"/>
              </a:rPr>
              <a:t> directe </a:t>
            </a:r>
            <a:r>
              <a:rPr lang="x-none" sz="1600" b="0" dirty="0">
                <a:effectLst/>
                <a:latin typeface="Trebuchet MS" panose="020B0603020202020204" pitchFamily="34" charset="0"/>
                <a:ea typeface="Times New Roman" panose="02020603050405020304" pitchFamily="18" charset="0"/>
                <a:cs typeface="Times New Roman" panose="02020603050405020304" pitchFamily="18" charset="0"/>
              </a:rPr>
              <a:t>pot fi atribuite unei activități necesare pentru atingerea obiectivelor proiectului şi pentru care poate fi demonstrată legătura cu activitatea în cauză, respectiv:</a:t>
            </a:r>
            <a:endParaRPr lang="ro-RO" sz="1600" b="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735330" indent="-285750" algn="just">
              <a:lnSpc>
                <a:spcPct val="150000"/>
              </a:lnSpc>
              <a:buFont typeface="Wingdings" panose="05000000000000000000" pitchFamily="2" charset="2"/>
              <a:buChar char="Ø"/>
            </a:pPr>
            <a:r>
              <a:rPr lang="ro-RO" sz="1400" b="1" dirty="0">
                <a:latin typeface="Trebuchet MS" panose="020B0603020202020204" pitchFamily="34" charset="0"/>
                <a:cs typeface="Times New Roman" panose="02020603050405020304" pitchFamily="18" charset="0"/>
              </a:rPr>
              <a:t>Cheltuieli pentru imobil</a:t>
            </a:r>
          </a:p>
          <a:p>
            <a:pPr marL="735330" indent="-285750" algn="just" fontAlgn="auto">
              <a:lnSpc>
                <a:spcPct val="150000"/>
              </a:lnSpc>
              <a:buFont typeface="Wingdings" panose="05000000000000000000" pitchFamily="2" charset="2"/>
              <a:buChar char="Ø"/>
            </a:pPr>
            <a:r>
              <a:rPr lang="ro-RO" sz="1400" b="1" dirty="0">
                <a:latin typeface="Trebuchet MS" panose="020B0603020202020204" pitchFamily="34" charset="0"/>
                <a:ea typeface="Times New Roman" panose="02020603050405020304" pitchFamily="18" charset="0"/>
                <a:cs typeface="Times New Roman" panose="02020603050405020304" pitchFamily="18" charset="0"/>
              </a:rPr>
              <a:t>Cheltuieli pentru dotarea cu echipamente, mobilier și cazarmament</a:t>
            </a:r>
          </a:p>
          <a:p>
            <a:pPr marL="735330" indent="-285750" algn="just" fontAlgn="auto">
              <a:lnSpc>
                <a:spcPct val="150000"/>
              </a:lnSpc>
              <a:buFont typeface="Wingdings" panose="05000000000000000000" pitchFamily="2" charset="2"/>
              <a:buChar char="Ø"/>
            </a:pPr>
            <a:endParaRPr lang="ro-RO" sz="1400" b="1"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449580" algn="just" fontAlgn="auto">
              <a:lnSpc>
                <a:spcPct val="150000"/>
              </a:lnSpc>
              <a:spcAft>
                <a:spcPts val="800"/>
              </a:spcAft>
            </a:pPr>
            <a:endParaRPr lang="en-US" sz="1800" b="1" dirty="0">
              <a:effectLst/>
              <a:latin typeface="Trebuchet MS" panose="020B0603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40867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F9DF1E9-F506-4204-A295-3FCD23E8F3ED}"/>
              </a:ext>
            </a:extLst>
          </p:cNvPr>
          <p:cNvSpPr>
            <a:spLocks noGrp="1"/>
          </p:cNvSpPr>
          <p:nvPr>
            <p:ph type="title"/>
          </p:nvPr>
        </p:nvSpPr>
        <p:spPr>
          <a:xfrm>
            <a:off x="838200" y="797441"/>
            <a:ext cx="10283890" cy="1233377"/>
          </a:xfrm>
        </p:spPr>
        <p:txBody>
          <a:bodyPr>
            <a:normAutofit fontScale="90000"/>
          </a:bodyPr>
          <a:lstStyle/>
          <a:p>
            <a:br>
              <a:rPr lang="en-US" sz="3200" b="1" dirty="0">
                <a:solidFill>
                  <a:schemeClr val="accent1"/>
                </a:solidFill>
                <a:latin typeface="Trebuchet MS" panose="020B0603020202020204" pitchFamily="34" charset="0"/>
              </a:rPr>
            </a:br>
            <a:r>
              <a:rPr lang="en-US" sz="3200" b="1" dirty="0" err="1">
                <a:solidFill>
                  <a:schemeClr val="accent1"/>
                </a:solidFill>
                <a:latin typeface="Trebuchet MS" panose="020B0603020202020204" pitchFamily="34" charset="0"/>
              </a:rPr>
              <a:t>Cheltuieli</a:t>
            </a:r>
            <a:r>
              <a:rPr lang="en-US" sz="3200" b="1" dirty="0">
                <a:solidFill>
                  <a:schemeClr val="accent1"/>
                </a:solidFill>
                <a:latin typeface="Trebuchet MS" panose="020B0603020202020204" pitchFamily="34" charset="0"/>
              </a:rPr>
              <a:t> </a:t>
            </a:r>
            <a:r>
              <a:rPr lang="en-US" sz="3200" b="1" dirty="0" err="1">
                <a:solidFill>
                  <a:schemeClr val="accent1"/>
                </a:solidFill>
                <a:latin typeface="Trebuchet MS" panose="020B0603020202020204" pitchFamily="34" charset="0"/>
              </a:rPr>
              <a:t>pentru</a:t>
            </a:r>
            <a:r>
              <a:rPr lang="en-US" sz="3200" b="1" dirty="0">
                <a:solidFill>
                  <a:schemeClr val="accent1"/>
                </a:solidFill>
                <a:latin typeface="Trebuchet MS" panose="020B0603020202020204" pitchFamily="34" charset="0"/>
              </a:rPr>
              <a:t> </a:t>
            </a:r>
            <a:r>
              <a:rPr lang="en-US" sz="3200" b="1" dirty="0" err="1">
                <a:solidFill>
                  <a:schemeClr val="accent1"/>
                </a:solidFill>
                <a:latin typeface="Trebuchet MS" panose="020B0603020202020204" pitchFamily="34" charset="0"/>
              </a:rPr>
              <a:t>imobil</a:t>
            </a:r>
            <a:r>
              <a:rPr lang="en-US" sz="3200" b="1" dirty="0">
                <a:solidFill>
                  <a:schemeClr val="accent1"/>
                </a:solidFill>
                <a:latin typeface="Trebuchet MS" panose="020B0603020202020204" pitchFamily="34" charset="0"/>
              </a:rPr>
              <a:t>:</a:t>
            </a:r>
            <a:br>
              <a:rPr lang="en-US" sz="3200" b="1" dirty="0">
                <a:solidFill>
                  <a:schemeClr val="accent1"/>
                </a:solidFill>
                <a:latin typeface="Trebuchet MS" panose="020B0603020202020204" pitchFamily="34" charset="0"/>
              </a:rPr>
            </a:br>
            <a:endParaRPr lang="en-US" sz="3200" b="1" dirty="0">
              <a:solidFill>
                <a:schemeClr val="accent1"/>
              </a:solidFill>
              <a:latin typeface="Trebuchet MS" panose="020B0603020202020204" pitchFamily="34" charset="0"/>
            </a:endParaRPr>
          </a:p>
        </p:txBody>
      </p:sp>
      <p:sp>
        <p:nvSpPr>
          <p:cNvPr id="4" name="CasetăText 3">
            <a:extLst>
              <a:ext uri="{FF2B5EF4-FFF2-40B4-BE49-F238E27FC236}">
                <a16:creationId xmlns:a16="http://schemas.microsoft.com/office/drawing/2014/main" id="{7D251C61-9304-7FB3-072A-D4C69445B959}"/>
              </a:ext>
            </a:extLst>
          </p:cNvPr>
          <p:cNvSpPr txBox="1"/>
          <p:nvPr/>
        </p:nvSpPr>
        <p:spPr>
          <a:xfrm>
            <a:off x="542260" y="2030819"/>
            <a:ext cx="10579831" cy="699102"/>
          </a:xfrm>
          <a:prstGeom prst="rect">
            <a:avLst/>
          </a:prstGeom>
          <a:noFill/>
        </p:spPr>
        <p:txBody>
          <a:bodyPr wrap="square">
            <a:spAutoFit/>
          </a:bodyPr>
          <a:lstStyle/>
          <a:p>
            <a:pPr marL="735330" indent="-285750" algn="just" fontAlgn="auto">
              <a:lnSpc>
                <a:spcPct val="150000"/>
              </a:lnSpc>
              <a:buFont typeface="Wingdings" panose="05000000000000000000" pitchFamily="2" charset="2"/>
              <a:buChar char="Ø"/>
            </a:pPr>
            <a:r>
              <a:rPr lang="ro-RO" sz="1400" dirty="0">
                <a:latin typeface="Trebuchet MS" panose="020B0603020202020204" pitchFamily="34" charset="0"/>
                <a:ea typeface="Times New Roman" panose="02020603050405020304" pitchFamily="18" charset="0"/>
                <a:cs typeface="Times New Roman" panose="02020603050405020304" pitchFamily="18" charset="0"/>
              </a:rPr>
              <a:t>cheltuieli pentru lucrări de construcție imobil (clădire) la standardele </a:t>
            </a:r>
            <a:r>
              <a:rPr lang="ro-RO" sz="1400" dirty="0" err="1">
                <a:latin typeface="Trebuchet MS" panose="020B0603020202020204" pitchFamily="34" charset="0"/>
                <a:ea typeface="Times New Roman" panose="02020603050405020304" pitchFamily="18" charset="0"/>
                <a:cs typeface="Times New Roman" panose="02020603050405020304" pitchFamily="18" charset="0"/>
              </a:rPr>
              <a:t>nZEB</a:t>
            </a:r>
            <a:r>
              <a:rPr lang="ro-RO" sz="1400" dirty="0">
                <a:latin typeface="Trebuchet MS" panose="020B0603020202020204" pitchFamily="34" charset="0"/>
                <a:ea typeface="Times New Roman" panose="02020603050405020304" pitchFamily="18" charset="0"/>
                <a:cs typeface="Times New Roman" panose="02020603050405020304" pitchFamily="18" charset="0"/>
              </a:rPr>
              <a:t> sau</a:t>
            </a:r>
          </a:p>
          <a:p>
            <a:pPr marL="735330" indent="-285750" algn="just" fontAlgn="auto">
              <a:lnSpc>
                <a:spcPct val="150000"/>
              </a:lnSpc>
              <a:buFont typeface="Wingdings" panose="05000000000000000000" pitchFamily="2" charset="2"/>
              <a:buChar char="Ø"/>
            </a:pPr>
            <a:r>
              <a:rPr lang="ro-RO" sz="1400" dirty="0">
                <a:latin typeface="Trebuchet MS" panose="020B0603020202020204" pitchFamily="34" charset="0"/>
                <a:ea typeface="Times New Roman" panose="02020603050405020304" pitchFamily="18" charset="0"/>
                <a:cs typeface="Times New Roman" panose="02020603050405020304" pitchFamily="18" charset="0"/>
              </a:rPr>
              <a:t>cheltuieli pentru lucrări de construcție imobil (clădire) la standardele </a:t>
            </a:r>
            <a:r>
              <a:rPr lang="ro-RO" sz="1400" dirty="0" err="1">
                <a:latin typeface="Trebuchet MS" panose="020B0603020202020204" pitchFamily="34" charset="0"/>
                <a:ea typeface="Times New Roman" panose="02020603050405020304" pitchFamily="18" charset="0"/>
                <a:cs typeface="Times New Roman" panose="02020603050405020304" pitchFamily="18" charset="0"/>
              </a:rPr>
              <a:t>nZEB</a:t>
            </a:r>
            <a:r>
              <a:rPr lang="ro-RO" sz="1400" dirty="0">
                <a:latin typeface="Trebuchet MS" panose="020B0603020202020204" pitchFamily="34"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12374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F9DF1E9-F506-4204-A295-3FCD23E8F3ED}"/>
              </a:ext>
            </a:extLst>
          </p:cNvPr>
          <p:cNvSpPr>
            <a:spLocks noGrp="1"/>
          </p:cNvSpPr>
          <p:nvPr>
            <p:ph type="title"/>
          </p:nvPr>
        </p:nvSpPr>
        <p:spPr>
          <a:xfrm>
            <a:off x="838200" y="797441"/>
            <a:ext cx="10283890" cy="1233377"/>
          </a:xfrm>
        </p:spPr>
        <p:txBody>
          <a:bodyPr>
            <a:normAutofit fontScale="90000"/>
          </a:bodyPr>
          <a:lstStyle/>
          <a:p>
            <a:r>
              <a:rPr lang="en-US" sz="3200" b="1" dirty="0" err="1">
                <a:solidFill>
                  <a:schemeClr val="accent1"/>
                </a:solidFill>
                <a:latin typeface="Trebuchet MS" panose="020B0603020202020204" pitchFamily="34" charset="0"/>
              </a:rPr>
              <a:t>Cheltuieli</a:t>
            </a:r>
            <a:r>
              <a:rPr lang="en-US" sz="3200" b="1" dirty="0">
                <a:solidFill>
                  <a:schemeClr val="accent1"/>
                </a:solidFill>
                <a:latin typeface="Trebuchet MS" panose="020B0603020202020204" pitchFamily="34" charset="0"/>
              </a:rPr>
              <a:t> </a:t>
            </a:r>
            <a:r>
              <a:rPr lang="en-US" sz="3200" b="1" dirty="0" err="1">
                <a:solidFill>
                  <a:schemeClr val="accent1"/>
                </a:solidFill>
                <a:latin typeface="Trebuchet MS" panose="020B0603020202020204" pitchFamily="34" charset="0"/>
              </a:rPr>
              <a:t>pentru</a:t>
            </a:r>
            <a:r>
              <a:rPr lang="en-US" sz="3200" b="1" dirty="0">
                <a:solidFill>
                  <a:schemeClr val="accent1"/>
                </a:solidFill>
                <a:latin typeface="Trebuchet MS" panose="020B0603020202020204" pitchFamily="34" charset="0"/>
              </a:rPr>
              <a:t> </a:t>
            </a:r>
            <a:r>
              <a:rPr lang="en-US" sz="3200" b="1" dirty="0" err="1">
                <a:solidFill>
                  <a:schemeClr val="accent1"/>
                </a:solidFill>
                <a:latin typeface="Trebuchet MS" panose="020B0603020202020204" pitchFamily="34" charset="0"/>
              </a:rPr>
              <a:t>dotarea</a:t>
            </a:r>
            <a:r>
              <a:rPr lang="en-US" sz="3200" b="1" dirty="0">
                <a:solidFill>
                  <a:schemeClr val="accent1"/>
                </a:solidFill>
                <a:latin typeface="Trebuchet MS" panose="020B0603020202020204" pitchFamily="34" charset="0"/>
              </a:rPr>
              <a:t> cu </a:t>
            </a:r>
            <a:r>
              <a:rPr lang="en-US" sz="3200" b="1" dirty="0" err="1">
                <a:solidFill>
                  <a:schemeClr val="accent1"/>
                </a:solidFill>
                <a:latin typeface="Trebuchet MS" panose="020B0603020202020204" pitchFamily="34" charset="0"/>
              </a:rPr>
              <a:t>echipamente</a:t>
            </a:r>
            <a:r>
              <a:rPr lang="en-US" sz="3200" b="1" dirty="0">
                <a:solidFill>
                  <a:schemeClr val="accent1"/>
                </a:solidFill>
                <a:latin typeface="Trebuchet MS" panose="020B0603020202020204" pitchFamily="34" charset="0"/>
              </a:rPr>
              <a:t>, mobilier </a:t>
            </a:r>
            <a:r>
              <a:rPr lang="en-US" sz="3200" b="1" dirty="0" err="1">
                <a:solidFill>
                  <a:schemeClr val="accent1"/>
                </a:solidFill>
                <a:latin typeface="Trebuchet MS" panose="020B0603020202020204" pitchFamily="34" charset="0"/>
              </a:rPr>
              <a:t>și</a:t>
            </a:r>
            <a:r>
              <a:rPr lang="en-US" sz="3200" b="1" dirty="0">
                <a:solidFill>
                  <a:schemeClr val="accent1"/>
                </a:solidFill>
                <a:latin typeface="Trebuchet MS" panose="020B0603020202020204" pitchFamily="34" charset="0"/>
              </a:rPr>
              <a:t> </a:t>
            </a:r>
            <a:r>
              <a:rPr lang="en-US" sz="3200" b="1" dirty="0" err="1">
                <a:solidFill>
                  <a:schemeClr val="accent1"/>
                </a:solidFill>
                <a:latin typeface="Trebuchet MS" panose="020B0603020202020204" pitchFamily="34" charset="0"/>
              </a:rPr>
              <a:t>cazarmament</a:t>
            </a:r>
            <a:br>
              <a:rPr lang="en-US" sz="3200" b="1" dirty="0">
                <a:solidFill>
                  <a:schemeClr val="accent1"/>
                </a:solidFill>
                <a:latin typeface="Trebuchet MS" panose="020B0603020202020204" pitchFamily="34" charset="0"/>
              </a:rPr>
            </a:br>
            <a:endParaRPr lang="en-US" sz="3200" b="1" dirty="0">
              <a:solidFill>
                <a:schemeClr val="accent1"/>
              </a:solidFill>
              <a:latin typeface="Trebuchet MS" panose="020B0603020202020204" pitchFamily="34" charset="0"/>
            </a:endParaRPr>
          </a:p>
        </p:txBody>
      </p:sp>
      <p:sp>
        <p:nvSpPr>
          <p:cNvPr id="4" name="CasetăText 3">
            <a:extLst>
              <a:ext uri="{FF2B5EF4-FFF2-40B4-BE49-F238E27FC236}">
                <a16:creationId xmlns:a16="http://schemas.microsoft.com/office/drawing/2014/main" id="{7D251C61-9304-7FB3-072A-D4C69445B959}"/>
              </a:ext>
            </a:extLst>
          </p:cNvPr>
          <p:cNvSpPr txBox="1"/>
          <p:nvPr/>
        </p:nvSpPr>
        <p:spPr>
          <a:xfrm>
            <a:off x="563526" y="1679945"/>
            <a:ext cx="10558565" cy="5684057"/>
          </a:xfrm>
          <a:prstGeom prst="rect">
            <a:avLst/>
          </a:prstGeom>
          <a:noFill/>
        </p:spPr>
        <p:txBody>
          <a:bodyPr wrap="square">
            <a:spAutoFit/>
          </a:bodyPr>
          <a:lstStyle/>
          <a:p>
            <a:pPr marL="449580" algn="just" fontAlgn="auto">
              <a:lnSpc>
                <a:spcPct val="150000"/>
              </a:lnSpc>
            </a:pPr>
            <a:endParaRPr lang="en-US" sz="1400" b="1"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375920" indent="-285750" algn="just" fontAlgn="auto">
              <a:lnSpc>
                <a:spcPct val="150000"/>
              </a:lnSpc>
              <a:buFont typeface="Wingdings" panose="05000000000000000000" pitchFamily="2" charset="2"/>
              <a:buChar char="Ø"/>
            </a:pPr>
            <a:r>
              <a:rPr lang="ro-RO" sz="1400" b="0" dirty="0">
                <a:effectLst/>
                <a:latin typeface="Trebuchet MS" panose="020B0603020202020204" pitchFamily="34" charset="0"/>
                <a:ea typeface="Times New Roman" panose="02020603050405020304" pitchFamily="18" charset="0"/>
                <a:cs typeface="Times New Roman" panose="02020603050405020304" pitchFamily="18" charset="0"/>
              </a:rPr>
              <a:t>c</a:t>
            </a:r>
            <a:r>
              <a:rPr lang="x-none" sz="1400" b="0" dirty="0">
                <a:effectLst/>
                <a:latin typeface="Trebuchet MS" panose="020B0603020202020204" pitchFamily="34" charset="0"/>
                <a:ea typeface="Times New Roman" panose="02020603050405020304" pitchFamily="18" charset="0"/>
                <a:cs typeface="Times New Roman" panose="02020603050405020304" pitchFamily="18" charset="0"/>
              </a:rPr>
              <a:t>heltuieli pentru achiziţia de dotări specifice</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400" b="0" dirty="0" err="1">
                <a:effectLst/>
                <a:latin typeface="Trebuchet MS" panose="020B0603020202020204" pitchFamily="34" charset="0"/>
                <a:ea typeface="Times New Roman" panose="02020603050405020304" pitchFamily="18" charset="0"/>
                <a:cs typeface="Times New Roman" panose="02020603050405020304" pitchFamily="18" charset="0"/>
              </a:rPr>
              <a:t>echipamente</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400" b="0" dirty="0" err="1">
                <a:effectLst/>
                <a:latin typeface="Trebuchet MS" panose="020B0603020202020204" pitchFamily="34" charset="0"/>
                <a:ea typeface="Times New Roman" panose="02020603050405020304" pitchFamily="18" charset="0"/>
                <a:cs typeface="Times New Roman" panose="02020603050405020304" pitchFamily="18" charset="0"/>
              </a:rPr>
              <a:t>pentru</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400" b="0" dirty="0" err="1">
                <a:effectLst/>
                <a:latin typeface="Trebuchet MS" panose="020B0603020202020204" pitchFamily="34" charset="0"/>
                <a:ea typeface="Times New Roman" panose="02020603050405020304" pitchFamily="18" charset="0"/>
                <a:cs typeface="Times New Roman" panose="02020603050405020304" pitchFamily="18" charset="0"/>
              </a:rPr>
              <a:t>activități</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 de </a:t>
            </a:r>
            <a:r>
              <a:rPr lang="en-US" sz="1400" b="0" dirty="0" err="1">
                <a:effectLst/>
                <a:latin typeface="Trebuchet MS" panose="020B0603020202020204" pitchFamily="34" charset="0"/>
                <a:ea typeface="Times New Roman" panose="02020603050405020304" pitchFamily="18" charset="0"/>
                <a:cs typeface="Times New Roman" panose="02020603050405020304" pitchFamily="18" charset="0"/>
              </a:rPr>
              <a:t>exemplu</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400" b="0" dirty="0" err="1">
                <a:effectLst/>
                <a:latin typeface="Trebuchet MS" panose="020B0603020202020204" pitchFamily="34" charset="0"/>
                <a:ea typeface="Times New Roman" panose="02020603050405020304" pitchFamily="18" charset="0"/>
                <a:cs typeface="Times New Roman" panose="02020603050405020304" pitchFamily="18" charset="0"/>
              </a:rPr>
              <a:t>mașină</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 de </a:t>
            </a:r>
            <a:r>
              <a:rPr lang="en-US" sz="1400" b="0" dirty="0" err="1">
                <a:effectLst/>
                <a:latin typeface="Trebuchet MS" panose="020B0603020202020204" pitchFamily="34" charset="0"/>
                <a:ea typeface="Times New Roman" panose="02020603050405020304" pitchFamily="18" charset="0"/>
                <a:cs typeface="Times New Roman" panose="02020603050405020304" pitchFamily="18" charset="0"/>
              </a:rPr>
              <a:t>făcut</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400" b="0" dirty="0" err="1">
                <a:effectLst/>
                <a:latin typeface="Trebuchet MS" panose="020B0603020202020204" pitchFamily="34" charset="0"/>
                <a:ea typeface="Times New Roman" panose="02020603050405020304" pitchFamily="18" charset="0"/>
                <a:cs typeface="Times New Roman" panose="02020603050405020304" pitchFamily="18" charset="0"/>
              </a:rPr>
              <a:t>lumânări</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400" b="0" dirty="0" err="1">
                <a:effectLst/>
                <a:latin typeface="Trebuchet MS" panose="020B0603020202020204" pitchFamily="34" charset="0"/>
                <a:ea typeface="Times New Roman" panose="02020603050405020304" pitchFamily="18" charset="0"/>
                <a:cs typeface="Times New Roman" panose="02020603050405020304" pitchFamily="18" charset="0"/>
              </a:rPr>
              <a:t>mașină</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 de </a:t>
            </a:r>
            <a:r>
              <a:rPr lang="en-US" sz="1400" b="0" dirty="0" err="1">
                <a:effectLst/>
                <a:latin typeface="Trebuchet MS" panose="020B0603020202020204" pitchFamily="34" charset="0"/>
                <a:ea typeface="Times New Roman" panose="02020603050405020304" pitchFamily="18" charset="0"/>
                <a:cs typeface="Times New Roman" panose="02020603050405020304" pitchFamily="18" charset="0"/>
              </a:rPr>
              <a:t>cusut</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400" b="0" dirty="0" err="1">
                <a:effectLst/>
                <a:latin typeface="Trebuchet MS" panose="020B0603020202020204" pitchFamily="34" charset="0"/>
                <a:ea typeface="Times New Roman" panose="02020603050405020304" pitchFamily="18" charset="0"/>
                <a:cs typeface="Times New Roman" panose="02020603050405020304" pitchFamily="18" charset="0"/>
              </a:rPr>
              <a:t>roata</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400" b="0" dirty="0" err="1">
                <a:effectLst/>
                <a:latin typeface="Trebuchet MS" panose="020B0603020202020204" pitchFamily="34" charset="0"/>
                <a:ea typeface="Times New Roman" panose="02020603050405020304" pitchFamily="18" charset="0"/>
                <a:cs typeface="Times New Roman" panose="02020603050405020304" pitchFamily="18" charset="0"/>
              </a:rPr>
              <a:t>olarului</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400" b="0" dirty="0" err="1">
                <a:effectLst/>
                <a:latin typeface="Trebuchet MS" panose="020B0603020202020204" pitchFamily="34" charset="0"/>
                <a:ea typeface="Times New Roman" panose="02020603050405020304" pitchFamily="18" charset="0"/>
                <a:cs typeface="Times New Roman" panose="02020603050405020304" pitchFamily="18" charset="0"/>
              </a:rPr>
              <a:t>cameră</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400" b="0" dirty="0" err="1">
                <a:effectLst/>
                <a:latin typeface="Trebuchet MS" panose="020B0603020202020204" pitchFamily="34" charset="0"/>
                <a:ea typeface="Times New Roman" panose="02020603050405020304" pitchFamily="18" charset="0"/>
                <a:cs typeface="Times New Roman" panose="02020603050405020304" pitchFamily="18" charset="0"/>
              </a:rPr>
              <a:t>multisenzorială</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400" b="0" dirty="0" err="1">
                <a:effectLst/>
                <a:latin typeface="Trebuchet MS" panose="020B0603020202020204" pitchFamily="34" charset="0"/>
                <a:ea typeface="Times New Roman" panose="02020603050405020304" pitchFamily="18" charset="0"/>
                <a:cs typeface="Times New Roman" panose="02020603050405020304" pitchFamily="18" charset="0"/>
              </a:rPr>
              <a:t>echipamente</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400" b="0" dirty="0" err="1">
                <a:effectLst/>
                <a:latin typeface="Trebuchet MS" panose="020B0603020202020204" pitchFamily="34" charset="0"/>
                <a:ea typeface="Times New Roman" panose="02020603050405020304" pitchFamily="18" charset="0"/>
                <a:cs typeface="Times New Roman" panose="02020603050405020304" pitchFamily="18" charset="0"/>
              </a:rPr>
              <a:t>kinetoterapie</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400" b="0" dirty="0" err="1">
                <a:effectLst/>
                <a:latin typeface="Trebuchet MS" panose="020B0603020202020204" pitchFamily="34" charset="0"/>
                <a:ea typeface="Times New Roman" panose="02020603050405020304" pitchFamily="18" charset="0"/>
                <a:cs typeface="Times New Roman" panose="02020603050405020304" pitchFamily="18" charset="0"/>
              </a:rPr>
              <a:t>etc</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a:t>
            </a:r>
            <a:endParaRPr lang="en-US" sz="1400" b="1"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375920" indent="-285750" algn="just" fontAlgn="auto">
              <a:lnSpc>
                <a:spcPct val="150000"/>
              </a:lnSpc>
              <a:buFont typeface="Wingdings" panose="05000000000000000000" pitchFamily="2" charset="2"/>
              <a:buChar char="Ø"/>
            </a:pPr>
            <a:r>
              <a:rPr lang="x-none" sz="1400" b="0" dirty="0">
                <a:effectLst/>
                <a:latin typeface="Trebuchet MS" panose="020B0603020202020204" pitchFamily="34" charset="0"/>
                <a:ea typeface="Times New Roman" panose="02020603050405020304" pitchFamily="18" charset="0"/>
                <a:cs typeface="Times New Roman" panose="02020603050405020304" pitchFamily="18" charset="0"/>
              </a:rPr>
              <a:t>cheltuieli pentru achiziţia de aparatură tehnologică-electrocasnică (mașini de spălat, frigidere, aragaz, aspirator, lifturi, platforme etc.), tehnologii de acces și tehnologii și dispozitive asistive</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a:t>
            </a:r>
            <a:endParaRPr lang="en-US" sz="1400" b="1"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375920" indent="-285750" algn="just" fontAlgn="auto">
              <a:lnSpc>
                <a:spcPct val="150000"/>
              </a:lnSpc>
              <a:buFont typeface="Wingdings" panose="05000000000000000000" pitchFamily="2" charset="2"/>
              <a:buChar char="Ø"/>
            </a:pPr>
            <a:r>
              <a:rPr lang="x-none" sz="1400" b="0" dirty="0">
                <a:effectLst/>
                <a:latin typeface="Trebuchet MS" panose="020B0603020202020204" pitchFamily="34" charset="0"/>
                <a:ea typeface="Times New Roman" panose="02020603050405020304" pitchFamily="18" charset="0"/>
                <a:cs typeface="Times New Roman" panose="02020603050405020304" pitchFamily="18" charset="0"/>
              </a:rPr>
              <a:t>cheltuieli pentru achiziţia de veselă şi tacâmuri</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a:t>
            </a:r>
            <a:endParaRPr lang="en-US" sz="1400" b="1"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375920" indent="-285750" algn="just" fontAlgn="auto">
              <a:lnSpc>
                <a:spcPct val="150000"/>
              </a:lnSpc>
              <a:buFont typeface="Wingdings" panose="05000000000000000000" pitchFamily="2" charset="2"/>
              <a:buChar char="Ø"/>
            </a:pPr>
            <a:r>
              <a:rPr lang="x-none" sz="1400" b="0" dirty="0">
                <a:effectLst/>
                <a:latin typeface="Trebuchet MS" panose="020B0603020202020204" pitchFamily="34" charset="0"/>
                <a:ea typeface="Times New Roman" panose="02020603050405020304" pitchFamily="18" charset="0"/>
                <a:cs typeface="Times New Roman" panose="02020603050405020304" pitchFamily="18" charset="0"/>
              </a:rPr>
              <a:t>cheltuieli pentru achiziţia de echipamente de birotică (calculator, telefon, fax, imprimantă etc.)</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a:t>
            </a:r>
            <a:endParaRPr lang="en-US" sz="1400" b="1"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375920" indent="-285750" algn="just" fontAlgn="auto">
              <a:lnSpc>
                <a:spcPct val="150000"/>
              </a:lnSpc>
              <a:buFont typeface="Wingdings" panose="05000000000000000000" pitchFamily="2" charset="2"/>
              <a:buChar char="Ø"/>
            </a:pPr>
            <a:r>
              <a:rPr lang="x-none" sz="1400" b="0" dirty="0">
                <a:effectLst/>
                <a:latin typeface="Trebuchet MS" panose="020B0603020202020204" pitchFamily="34" charset="0"/>
                <a:ea typeface="Times New Roman" panose="02020603050405020304" pitchFamily="18" charset="0"/>
                <a:cs typeface="Times New Roman" panose="02020603050405020304" pitchFamily="18" charset="0"/>
              </a:rPr>
              <a:t>cheltuieli pentru achiziţia de echipamente PSI</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a:t>
            </a:r>
            <a:endParaRPr lang="en-US" sz="1400" b="1"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375920" indent="-285750" algn="just" fontAlgn="auto">
              <a:lnSpc>
                <a:spcPct val="150000"/>
              </a:lnSpc>
              <a:buFont typeface="Wingdings" panose="05000000000000000000" pitchFamily="2" charset="2"/>
              <a:buChar char="Ø"/>
            </a:pPr>
            <a:r>
              <a:rPr lang="x-none" sz="1400" b="0" dirty="0">
                <a:effectLst/>
                <a:latin typeface="Trebuchet MS" panose="020B0603020202020204" pitchFamily="34" charset="0"/>
                <a:ea typeface="Times New Roman" panose="02020603050405020304" pitchFamily="18" charset="0"/>
                <a:cs typeface="Times New Roman" panose="02020603050405020304" pitchFamily="18" charset="0"/>
              </a:rPr>
              <a:t>cheltuieli pentru achiziţia de mobilier (de ex. paturi, dulapuri, mese, scaune, mobilier de bucătărie etc.)</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a:t>
            </a:r>
            <a:endParaRPr lang="en-US" sz="1400" b="1"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375920" indent="-285750" algn="just" fontAlgn="auto">
              <a:lnSpc>
                <a:spcPct val="150000"/>
              </a:lnSpc>
              <a:buFont typeface="Wingdings" panose="05000000000000000000" pitchFamily="2" charset="2"/>
              <a:buChar char="Ø"/>
            </a:pPr>
            <a:r>
              <a:rPr lang="x-none" sz="1400" b="0" dirty="0">
                <a:effectLst/>
                <a:latin typeface="Trebuchet MS" panose="020B0603020202020204" pitchFamily="34" charset="0"/>
                <a:ea typeface="Times New Roman" panose="02020603050405020304" pitchFamily="18" charset="0"/>
                <a:cs typeface="Times New Roman" panose="02020603050405020304" pitchFamily="18" charset="0"/>
              </a:rPr>
              <a:t>cheltuieli pentru achiziţia de cazarmament (saltele, lenjerie pat, prosoape, perne, pilote etc.)</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a:t>
            </a:r>
            <a:endParaRPr lang="ro-RO" sz="1400" b="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375920" indent="-285750" algn="just" fontAlgn="auto">
              <a:lnSpc>
                <a:spcPct val="150000"/>
              </a:lnSpc>
              <a:buFont typeface="Wingdings" panose="05000000000000000000" pitchFamily="2" charset="2"/>
              <a:buChar char="Ø"/>
            </a:pPr>
            <a:r>
              <a:rPr lang="fr-FR" sz="1400" b="1" dirty="0" err="1">
                <a:effectLst/>
                <a:latin typeface="Trebuchet MS" panose="020B0603020202020204" pitchFamily="34" charset="0"/>
                <a:ea typeface="Times New Roman" panose="02020603050405020304" pitchFamily="18" charset="0"/>
                <a:cs typeface="Times New Roman" panose="02020603050405020304" pitchFamily="18" charset="0"/>
              </a:rPr>
              <a:t>cheltuieli</a:t>
            </a:r>
            <a:r>
              <a:rPr lang="fr-FR" sz="1400" b="1" dirty="0">
                <a:effectLst/>
                <a:latin typeface="Trebuchet MS" panose="020B0603020202020204" pitchFamily="34" charset="0"/>
                <a:ea typeface="Times New Roman" panose="02020603050405020304" pitchFamily="18" charset="0"/>
                <a:cs typeface="Times New Roman" panose="02020603050405020304" pitchFamily="18" charset="0"/>
              </a:rPr>
              <a:t> </a:t>
            </a:r>
            <a:r>
              <a:rPr lang="fr-FR" sz="1400" b="1" dirty="0" err="1">
                <a:effectLst/>
                <a:latin typeface="Trebuchet MS" panose="020B0603020202020204" pitchFamily="34" charset="0"/>
                <a:ea typeface="Times New Roman" panose="02020603050405020304" pitchFamily="18" charset="0"/>
                <a:cs typeface="Times New Roman" panose="02020603050405020304" pitchFamily="18" charset="0"/>
              </a:rPr>
              <a:t>pentru</a:t>
            </a:r>
            <a:r>
              <a:rPr lang="fr-FR" sz="1400" b="1" dirty="0">
                <a:effectLst/>
                <a:latin typeface="Trebuchet MS" panose="020B0603020202020204" pitchFamily="34" charset="0"/>
                <a:ea typeface="Times New Roman" panose="02020603050405020304" pitchFamily="18" charset="0"/>
                <a:cs typeface="Times New Roman" panose="02020603050405020304" pitchFamily="18" charset="0"/>
              </a:rPr>
              <a:t> </a:t>
            </a:r>
            <a:r>
              <a:rPr lang="fr-FR" sz="1400" b="1" dirty="0" err="1">
                <a:effectLst/>
                <a:latin typeface="Trebuchet MS" panose="020B0603020202020204" pitchFamily="34" charset="0"/>
                <a:ea typeface="Times New Roman" panose="02020603050405020304" pitchFamily="18" charset="0"/>
                <a:cs typeface="Times New Roman" panose="02020603050405020304" pitchFamily="18" charset="0"/>
              </a:rPr>
              <a:t>mijloc</a:t>
            </a:r>
            <a:r>
              <a:rPr lang="fr-FR" sz="1400" b="1" dirty="0">
                <a:effectLst/>
                <a:latin typeface="Trebuchet MS" panose="020B0603020202020204" pitchFamily="34" charset="0"/>
                <a:ea typeface="Times New Roman" panose="02020603050405020304" pitchFamily="18" charset="0"/>
                <a:cs typeface="Times New Roman" panose="02020603050405020304" pitchFamily="18" charset="0"/>
              </a:rPr>
              <a:t> de transport/</a:t>
            </a:r>
            <a:r>
              <a:rPr lang="fr-FR" sz="1400" b="1" dirty="0" err="1">
                <a:effectLst/>
                <a:latin typeface="Trebuchet MS" panose="020B0603020202020204" pitchFamily="34" charset="0"/>
                <a:ea typeface="Times New Roman" panose="02020603050405020304" pitchFamily="18" charset="0"/>
                <a:cs typeface="Times New Roman" panose="02020603050405020304" pitchFamily="18" charset="0"/>
              </a:rPr>
              <a:t>mijloc</a:t>
            </a:r>
            <a:r>
              <a:rPr lang="fr-FR" sz="1400" b="1" dirty="0">
                <a:effectLst/>
                <a:latin typeface="Trebuchet MS" panose="020B0603020202020204" pitchFamily="34" charset="0"/>
                <a:ea typeface="Times New Roman" panose="02020603050405020304" pitchFamily="18" charset="0"/>
                <a:cs typeface="Times New Roman" panose="02020603050405020304" pitchFamily="18" charset="0"/>
              </a:rPr>
              <a:t> de transport </a:t>
            </a:r>
            <a:r>
              <a:rPr lang="fr-FR" sz="1400" b="1" dirty="0" err="1">
                <a:effectLst/>
                <a:latin typeface="Trebuchet MS" panose="020B0603020202020204" pitchFamily="34" charset="0"/>
                <a:ea typeface="Times New Roman" panose="02020603050405020304" pitchFamily="18" charset="0"/>
                <a:cs typeface="Times New Roman" panose="02020603050405020304" pitchFamily="18" charset="0"/>
              </a:rPr>
              <a:t>adaptat</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400" b="1"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375920" indent="-285750" algn="just" fontAlgn="auto">
              <a:lnSpc>
                <a:spcPct val="150000"/>
              </a:lnSpc>
              <a:buFont typeface="Wingdings" panose="05000000000000000000" pitchFamily="2" charset="2"/>
              <a:buChar char="Ø"/>
            </a:pPr>
            <a:r>
              <a:rPr lang="x-none" sz="1400" b="0" dirty="0">
                <a:effectLst/>
                <a:latin typeface="Trebuchet MS" panose="020B0603020202020204" pitchFamily="34" charset="0"/>
                <a:ea typeface="Times New Roman" panose="02020603050405020304" pitchFamily="18" charset="0"/>
                <a:cs typeface="Times New Roman" panose="02020603050405020304" pitchFamily="18" charset="0"/>
              </a:rPr>
              <a:t>alte cheltuieli</a:t>
            </a:r>
            <a:r>
              <a:rPr lang="en-US" sz="1400" b="0" dirty="0">
                <a:effectLst/>
                <a:latin typeface="Trebuchet MS" panose="020B0603020202020204" pitchFamily="34" charset="0"/>
                <a:ea typeface="Times New Roman" panose="02020603050405020304" pitchFamily="18" charset="0"/>
                <a:cs typeface="Times New Roman" panose="02020603050405020304" pitchFamily="18" charset="0"/>
              </a:rPr>
              <a:t>.</a:t>
            </a:r>
            <a:r>
              <a:rPr lang="x-none" sz="1400" b="0" dirty="0">
                <a:effectLst/>
                <a:latin typeface="Trebuchet MS" panose="020B0603020202020204" pitchFamily="34" charset="0"/>
                <a:ea typeface="Times New Roman" panose="02020603050405020304" pitchFamily="18" charset="0"/>
                <a:cs typeface="Times New Roman" panose="02020603050405020304" pitchFamily="18" charset="0"/>
              </a:rPr>
              <a:t> </a:t>
            </a:r>
            <a:endParaRPr lang="en-US" sz="1400" b="1"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449580" algn="just" fontAlgn="auto">
              <a:lnSpc>
                <a:spcPct val="150000"/>
              </a:lnSpc>
              <a:spcAft>
                <a:spcPts val="800"/>
              </a:spcAft>
            </a:pPr>
            <a:r>
              <a:rPr lang="x-none" sz="1800" b="1" dirty="0">
                <a:effectLst/>
                <a:latin typeface="Trebuchet MS" panose="020B0603020202020204" pitchFamily="34" charset="0"/>
                <a:ea typeface="Times New Roman" panose="02020603050405020304" pitchFamily="18" charset="0"/>
                <a:cs typeface="Times New Roman" panose="02020603050405020304" pitchFamily="18" charset="0"/>
              </a:rPr>
              <a:t>Cheltuielile eligibile aferente proiectului </a:t>
            </a:r>
            <a:r>
              <a:rPr lang="ro-RO" sz="1800" b="1" dirty="0">
                <a:effectLst/>
                <a:latin typeface="Trebuchet MS" panose="020B0603020202020204" pitchFamily="34" charset="0"/>
                <a:ea typeface="Times New Roman" panose="02020603050405020304" pitchFamily="18" charset="0"/>
                <a:cs typeface="Times New Roman" panose="02020603050405020304" pitchFamily="18" charset="0"/>
              </a:rPr>
              <a:t>finanțate prin PNRR nu </a:t>
            </a:r>
            <a:r>
              <a:rPr lang="x-none" sz="1800" b="1" dirty="0">
                <a:effectLst/>
                <a:latin typeface="Trebuchet MS" panose="020B0603020202020204" pitchFamily="34" charset="0"/>
                <a:ea typeface="Times New Roman" panose="02020603050405020304" pitchFamily="18" charset="0"/>
                <a:cs typeface="Times New Roman" panose="02020603050405020304" pitchFamily="18" charset="0"/>
              </a:rPr>
              <a:t>includ TVA-ul</a:t>
            </a:r>
            <a:r>
              <a:rPr lang="ro-RO" sz="1800" b="1" dirty="0">
                <a:effectLst/>
                <a:latin typeface="Trebuchet MS" panose="020B0603020202020204" pitchFamily="34" charset="0"/>
                <a:ea typeface="Times New Roman" panose="02020603050405020304" pitchFamily="18" charset="0"/>
                <a:cs typeface="Times New Roman" panose="02020603050405020304" pitchFamily="18" charset="0"/>
              </a:rPr>
              <a:t>. TVA-</a:t>
            </a:r>
            <a:r>
              <a:rPr lang="ro-RO" sz="1800" b="1" dirty="0" err="1">
                <a:effectLst/>
                <a:latin typeface="Trebuchet MS" panose="020B0603020202020204" pitchFamily="34" charset="0"/>
                <a:ea typeface="Times New Roman" panose="02020603050405020304" pitchFamily="18" charset="0"/>
                <a:cs typeface="Times New Roman" panose="02020603050405020304" pitchFamily="18" charset="0"/>
              </a:rPr>
              <a:t>ul</a:t>
            </a:r>
            <a:r>
              <a:rPr lang="ro-RO" sz="1800" b="1" dirty="0">
                <a:effectLst/>
                <a:latin typeface="Trebuchet MS" panose="020B0603020202020204" pitchFamily="34" charset="0"/>
                <a:ea typeface="Times New Roman" panose="02020603050405020304" pitchFamily="18" charset="0"/>
                <a:cs typeface="Times New Roman" panose="02020603050405020304" pitchFamily="18" charset="0"/>
              </a:rPr>
              <a:t> va fi evidențiat separat în toate documentele justificative, acesta urmând să fie asigurat de la bugetul de stat</a:t>
            </a:r>
            <a:r>
              <a:rPr lang="x-none" sz="1800" b="1" dirty="0">
                <a:effectLst/>
                <a:latin typeface="Trebuchet MS" panose="020B0603020202020204" pitchFamily="34" charset="0"/>
                <a:ea typeface="Times New Roman" panose="02020603050405020304" pitchFamily="18" charset="0"/>
                <a:cs typeface="Times New Roman" panose="02020603050405020304" pitchFamily="18" charset="0"/>
              </a:rPr>
              <a:t>.</a:t>
            </a:r>
            <a:endParaRPr lang="en-GB" sz="1800" b="1"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449580" algn="just" fontAlgn="auto">
              <a:lnSpc>
                <a:spcPct val="150000"/>
              </a:lnSpc>
              <a:spcAft>
                <a:spcPts val="800"/>
              </a:spcAft>
            </a:pPr>
            <a:endParaRPr lang="en-US" sz="1800" b="1" dirty="0">
              <a:effectLst/>
              <a:latin typeface="Trebuchet MS" panose="020B0603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74827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F9DF1E9-F506-4204-A295-3FCD23E8F3ED}"/>
              </a:ext>
            </a:extLst>
          </p:cNvPr>
          <p:cNvSpPr>
            <a:spLocks noGrp="1"/>
          </p:cNvSpPr>
          <p:nvPr>
            <p:ph type="title"/>
          </p:nvPr>
        </p:nvSpPr>
        <p:spPr>
          <a:xfrm>
            <a:off x="838200" y="797441"/>
            <a:ext cx="10283890" cy="1233377"/>
          </a:xfrm>
        </p:spPr>
        <p:txBody>
          <a:bodyPr>
            <a:normAutofit/>
          </a:bodyPr>
          <a:lstStyle/>
          <a:p>
            <a:r>
              <a:rPr lang="en-US" sz="3200" b="1" dirty="0" err="1">
                <a:solidFill>
                  <a:schemeClr val="accent1"/>
                </a:solidFill>
                <a:latin typeface="Trebuchet MS" panose="020B0603020202020204" pitchFamily="34" charset="0"/>
              </a:rPr>
              <a:t>Cheltuieli</a:t>
            </a:r>
            <a:r>
              <a:rPr lang="en-US" sz="3200" b="1" dirty="0">
                <a:solidFill>
                  <a:schemeClr val="accent1"/>
                </a:solidFill>
                <a:latin typeface="Trebuchet MS" panose="020B0603020202020204" pitchFamily="34" charset="0"/>
              </a:rPr>
              <a:t> diverse </a:t>
            </a:r>
            <a:r>
              <a:rPr lang="en-US" sz="3200" b="1" dirty="0" err="1">
                <a:solidFill>
                  <a:schemeClr val="accent1"/>
                </a:solidFill>
                <a:latin typeface="Trebuchet MS" panose="020B0603020202020204" pitchFamily="34" charset="0"/>
              </a:rPr>
              <a:t>şi</a:t>
            </a:r>
            <a:r>
              <a:rPr lang="en-US" sz="3200" b="1" dirty="0">
                <a:solidFill>
                  <a:schemeClr val="accent1"/>
                </a:solidFill>
                <a:latin typeface="Trebuchet MS" panose="020B0603020202020204" pitchFamily="34" charset="0"/>
              </a:rPr>
              <a:t> </a:t>
            </a:r>
            <a:r>
              <a:rPr lang="en-US" sz="3200" b="1" dirty="0" err="1">
                <a:solidFill>
                  <a:schemeClr val="accent1"/>
                </a:solidFill>
                <a:latin typeface="Trebuchet MS" panose="020B0603020202020204" pitchFamily="34" charset="0"/>
              </a:rPr>
              <a:t>neprevăzute</a:t>
            </a:r>
            <a:r>
              <a:rPr lang="en-US" sz="3200" b="1" dirty="0">
                <a:solidFill>
                  <a:schemeClr val="accent1"/>
                </a:solidFill>
                <a:latin typeface="Trebuchet MS" panose="020B0603020202020204" pitchFamily="34" charset="0"/>
              </a:rPr>
              <a:t> </a:t>
            </a:r>
          </a:p>
        </p:txBody>
      </p:sp>
      <p:sp>
        <p:nvSpPr>
          <p:cNvPr id="4" name="CasetăText 3">
            <a:extLst>
              <a:ext uri="{FF2B5EF4-FFF2-40B4-BE49-F238E27FC236}">
                <a16:creationId xmlns:a16="http://schemas.microsoft.com/office/drawing/2014/main" id="{7D251C61-9304-7FB3-072A-D4C69445B959}"/>
              </a:ext>
            </a:extLst>
          </p:cNvPr>
          <p:cNvSpPr txBox="1"/>
          <p:nvPr/>
        </p:nvSpPr>
        <p:spPr>
          <a:xfrm>
            <a:off x="838200" y="2030819"/>
            <a:ext cx="10283891" cy="3093154"/>
          </a:xfrm>
          <a:prstGeom prst="rect">
            <a:avLst/>
          </a:prstGeom>
          <a:noFill/>
        </p:spPr>
        <p:txBody>
          <a:bodyPr wrap="square">
            <a:spAutoFit/>
          </a:bodyPr>
          <a:lstStyle/>
          <a:p>
            <a:pPr algn="just">
              <a:lnSpc>
                <a:spcPts val="1800"/>
              </a:lnSpc>
            </a:pPr>
            <a:r>
              <a:rPr lang="ro-RO" sz="1800" b="0" dirty="0">
                <a:effectLst/>
                <a:latin typeface="Trebuchet MS" panose="020B0603020202020204" pitchFamily="34" charset="0"/>
                <a:ea typeface="Times New Roman" panose="02020603050405020304" pitchFamily="18" charset="0"/>
                <a:cs typeface="Times New Roman" panose="02020603050405020304" pitchFamily="18" charset="0"/>
              </a:rPr>
              <a:t>în procent de maxim 10% din fondurile nerambursabile solicitate de la Autoritatea </a:t>
            </a:r>
            <a:r>
              <a:rPr lang="ro-RO" sz="1800" b="0" dirty="0" err="1">
                <a:effectLst/>
                <a:latin typeface="Trebuchet MS" panose="020B0603020202020204" pitchFamily="34" charset="0"/>
                <a:ea typeface="Times New Roman" panose="02020603050405020304" pitchFamily="18" charset="0"/>
                <a:cs typeface="Times New Roman" panose="02020603050405020304" pitchFamily="18" charset="0"/>
              </a:rPr>
              <a:t>finanţatoare</a:t>
            </a:r>
            <a:r>
              <a:rPr lang="ro-RO" sz="1800" b="0" dirty="0">
                <a:effectLst/>
                <a:latin typeface="Trebuchet MS" panose="020B0603020202020204" pitchFamily="34" charset="0"/>
                <a:ea typeface="Times New Roman" panose="02020603050405020304" pitchFamily="18" charset="0"/>
                <a:cs typeface="Times New Roman" panose="02020603050405020304" pitchFamily="18" charset="0"/>
              </a:rPr>
              <a:t>. Valoarea totală a fondurilor solicitate de la Autoritatea finanțatoare (ce include și cheltuieli diverse </a:t>
            </a:r>
            <a:r>
              <a:rPr lang="ro-RO" sz="1800" b="0" dirty="0" err="1">
                <a:effectLst/>
                <a:latin typeface="Trebuchet MS" panose="020B0603020202020204" pitchFamily="34" charset="0"/>
                <a:ea typeface="Times New Roman" panose="02020603050405020304" pitchFamily="18" charset="0"/>
                <a:cs typeface="Times New Roman" panose="02020603050405020304" pitchFamily="18" charset="0"/>
              </a:rPr>
              <a:t>şi</a:t>
            </a:r>
            <a:r>
              <a:rPr lang="ro-RO" sz="1800" b="0" dirty="0">
                <a:effectLst/>
                <a:latin typeface="Trebuchet MS" panose="020B0603020202020204" pitchFamily="34" charset="0"/>
                <a:ea typeface="Times New Roman" panose="02020603050405020304" pitchFamily="18" charset="0"/>
                <a:cs typeface="Times New Roman" panose="02020603050405020304" pitchFamily="18" charset="0"/>
              </a:rPr>
              <a:t> neprevăzute) </a:t>
            </a:r>
            <a:r>
              <a:rPr lang="ro-RO" sz="1800" b="1" dirty="0">
                <a:effectLst/>
                <a:latin typeface="Trebuchet MS" panose="020B0603020202020204" pitchFamily="34" charset="0"/>
                <a:ea typeface="Times New Roman" panose="02020603050405020304" pitchFamily="18" charset="0"/>
                <a:cs typeface="Times New Roman" panose="02020603050405020304" pitchFamily="18" charset="0"/>
              </a:rPr>
              <a:t>nu trebuie să depășească suma maximă acordată pentru proiect</a:t>
            </a:r>
            <a:r>
              <a:rPr lang="ro-RO" sz="1800" b="0" dirty="0">
                <a:effectLst/>
                <a:latin typeface="Trebuchet MS" panose="020B0603020202020204" pitchFamily="34" charset="0"/>
                <a:ea typeface="Times New Roman" panose="02020603050405020304" pitchFamily="18" charset="0"/>
                <a:cs typeface="Times New Roman" panose="02020603050405020304" pitchFamily="18" charset="0"/>
              </a:rPr>
              <a:t>.</a:t>
            </a:r>
            <a:endParaRPr lang="en-US" sz="1800" b="1" dirty="0">
              <a:effectLst/>
              <a:latin typeface="Trebuchet MS" panose="020B0603020202020204" pitchFamily="34" charset="0"/>
              <a:ea typeface="Times New Roman" panose="02020603050405020304" pitchFamily="18" charset="0"/>
              <a:cs typeface="Times New Roman" panose="02020603050405020304" pitchFamily="18" charset="0"/>
            </a:endParaRPr>
          </a:p>
          <a:p>
            <a:pPr algn="just">
              <a:lnSpc>
                <a:spcPts val="1800"/>
              </a:lnSpc>
            </a:pPr>
            <a:endParaRPr lang="ro-RO" sz="1800" b="0" dirty="0">
              <a:effectLst/>
              <a:latin typeface="Trebuchet MS" panose="020B0603020202020204" pitchFamily="34" charset="0"/>
              <a:ea typeface="Times New Roman" panose="02020603050405020304" pitchFamily="18" charset="0"/>
              <a:cs typeface="Times New Roman" panose="02020603050405020304" pitchFamily="18" charset="0"/>
            </a:endParaRPr>
          </a:p>
          <a:p>
            <a:pPr algn="just">
              <a:lnSpc>
                <a:spcPts val="1800"/>
              </a:lnSpc>
            </a:pPr>
            <a:r>
              <a:rPr lang="x-none" sz="1800" b="0" dirty="0">
                <a:effectLst/>
                <a:latin typeface="Trebuchet MS" panose="020B0603020202020204" pitchFamily="34" charset="0"/>
                <a:ea typeface="Times New Roman" panose="02020603050405020304" pitchFamily="18" charset="0"/>
                <a:cs typeface="Times New Roman" panose="02020603050405020304" pitchFamily="18" charset="0"/>
              </a:rPr>
              <a:t>Cheltuieli</a:t>
            </a:r>
            <a:r>
              <a:rPr lang="en-US" sz="1800" b="0" dirty="0">
                <a:effectLst/>
                <a:latin typeface="Trebuchet MS" panose="020B0603020202020204" pitchFamily="34" charset="0"/>
                <a:ea typeface="Times New Roman" panose="02020603050405020304" pitchFamily="18" charset="0"/>
                <a:cs typeface="Times New Roman" panose="02020603050405020304" pitchFamily="18" charset="0"/>
              </a:rPr>
              <a:t>le</a:t>
            </a:r>
            <a:r>
              <a:rPr lang="x-none" sz="1800" b="0" dirty="0">
                <a:effectLst/>
                <a:latin typeface="Trebuchet MS" panose="020B0603020202020204" pitchFamily="34" charset="0"/>
                <a:ea typeface="Times New Roman" panose="02020603050405020304" pitchFamily="18" charset="0"/>
                <a:cs typeface="Times New Roman" panose="02020603050405020304" pitchFamily="18" charset="0"/>
              </a:rPr>
              <a:t> diverse şi neprevăzute</a:t>
            </a:r>
            <a:r>
              <a:rPr lang="ro-RO" sz="1800" b="0" dirty="0">
                <a:effectLst/>
                <a:latin typeface="Trebuchet MS" panose="020B0603020202020204" pitchFamily="34" charset="0"/>
                <a:ea typeface="Times New Roman" panose="02020603050405020304" pitchFamily="18" charset="0"/>
                <a:cs typeface="Times New Roman" panose="02020603050405020304" pitchFamily="18" charset="0"/>
              </a:rPr>
              <a:t> au rolul de a suplimenta cheltuielile detaliate în bugetul </a:t>
            </a:r>
            <a:r>
              <a:rPr lang="ro-RO" sz="1800" b="0" dirty="0" err="1">
                <a:effectLst/>
                <a:latin typeface="Trebuchet MS" panose="020B0603020202020204" pitchFamily="34" charset="0"/>
                <a:ea typeface="Times New Roman" panose="02020603050405020304" pitchFamily="18" charset="0"/>
                <a:cs typeface="Times New Roman" panose="02020603050405020304" pitchFamily="18" charset="0"/>
              </a:rPr>
              <a:t>iniţial</a:t>
            </a:r>
            <a:r>
              <a:rPr lang="ro-RO" sz="1800" b="0" dirty="0">
                <a:effectLst/>
                <a:latin typeface="Trebuchet MS" panose="020B0603020202020204" pitchFamily="34" charset="0"/>
                <a:ea typeface="Times New Roman" panose="02020603050405020304" pitchFamily="18" charset="0"/>
                <a:cs typeface="Times New Roman" panose="02020603050405020304" pitchFamily="18" charset="0"/>
              </a:rPr>
              <a:t> al proiectului pentru acoperirea unor categorii de cheltuieli eligibile, fie pentru introducerea unei cheltuieli neprevăzute în bugetul </a:t>
            </a:r>
            <a:r>
              <a:rPr lang="ro-RO" sz="1800" b="0" dirty="0" err="1">
                <a:effectLst/>
                <a:latin typeface="Trebuchet MS" panose="020B0603020202020204" pitchFamily="34" charset="0"/>
                <a:ea typeface="Times New Roman" panose="02020603050405020304" pitchFamily="18" charset="0"/>
                <a:cs typeface="Times New Roman" panose="02020603050405020304" pitchFamily="18" charset="0"/>
              </a:rPr>
              <a:t>iniţial</a:t>
            </a:r>
            <a:r>
              <a:rPr lang="ro-RO" sz="1800" b="0" dirty="0">
                <a:effectLst/>
                <a:latin typeface="Trebuchet MS" panose="020B0603020202020204" pitchFamily="34" charset="0"/>
                <a:ea typeface="Times New Roman" panose="02020603050405020304" pitchFamily="18" charset="0"/>
                <a:cs typeface="Times New Roman" panose="02020603050405020304" pitchFamily="18" charset="0"/>
              </a:rPr>
              <a:t> al proiectului, dar care face parte din lista cheltuielilor eligibile.</a:t>
            </a:r>
            <a:endParaRPr lang="ro-RO" b="1" dirty="0">
              <a:latin typeface="Trebuchet MS" panose="020B0603020202020204" pitchFamily="34" charset="0"/>
              <a:ea typeface="Times New Roman" panose="02020603050405020304" pitchFamily="18" charset="0"/>
              <a:cs typeface="Times New Roman" panose="02020603050405020304" pitchFamily="18" charset="0"/>
            </a:endParaRPr>
          </a:p>
          <a:p>
            <a:pPr algn="just">
              <a:lnSpc>
                <a:spcPts val="1800"/>
              </a:lnSpc>
            </a:pPr>
            <a:endParaRPr lang="ro-RO" sz="1400" dirty="0">
              <a:latin typeface="Trebuchet MS" panose="020B0603020202020204" pitchFamily="34" charset="0"/>
              <a:cs typeface="Times New Roman" panose="02020603050405020304" pitchFamily="18" charset="0"/>
            </a:endParaRPr>
          </a:p>
          <a:p>
            <a:pPr algn="just">
              <a:lnSpc>
                <a:spcPts val="1800"/>
              </a:lnSpc>
            </a:pPr>
            <a:endParaRPr lang="ro-RO" b="1" dirty="0">
              <a:latin typeface="Trebuchet MS" panose="020B0603020202020204" pitchFamily="34" charset="0"/>
              <a:ea typeface="Times New Roman" panose="02020603050405020304" pitchFamily="18" charset="0"/>
              <a:cs typeface="Times New Roman" panose="02020603050405020304" pitchFamily="18" charset="0"/>
            </a:endParaRPr>
          </a:p>
          <a:p>
            <a:pPr algn="just">
              <a:lnSpc>
                <a:spcPts val="1800"/>
              </a:lnSpc>
            </a:pPr>
            <a:r>
              <a:rPr lang="x-none" sz="1800" b="0" dirty="0">
                <a:effectLst/>
                <a:latin typeface="Trebuchet MS" panose="020B0603020202020204" pitchFamily="34" charset="0"/>
                <a:ea typeface="Times New Roman" panose="02020603050405020304" pitchFamily="18" charset="0"/>
                <a:cs typeface="Times New Roman" panose="02020603050405020304" pitchFamily="18" charset="0"/>
              </a:rPr>
              <a:t>În cazul realizării de cheltuieli diverse şi neprevăzute</a:t>
            </a:r>
            <a:r>
              <a:rPr lang="en-US" sz="1800" b="0" dirty="0">
                <a:effectLst/>
                <a:latin typeface="Trebuchet MS" panose="020B0603020202020204" pitchFamily="34" charset="0"/>
                <a:ea typeface="Times New Roman" panose="02020603050405020304" pitchFamily="18" charset="0"/>
                <a:cs typeface="Times New Roman" panose="02020603050405020304" pitchFamily="18" charset="0"/>
              </a:rPr>
              <a:t>,</a:t>
            </a:r>
            <a:r>
              <a:rPr lang="x-none" sz="1800" b="0" dirty="0">
                <a:effectLst/>
                <a:latin typeface="Trebuchet MS" panose="020B0603020202020204" pitchFamily="34" charset="0"/>
                <a:ea typeface="Times New Roman" panose="02020603050405020304" pitchFamily="18" charset="0"/>
                <a:cs typeface="Times New Roman" panose="02020603050405020304" pitchFamily="18" charset="0"/>
              </a:rPr>
              <a:t> se poate permite suplimentarea bugetului iniţial alocat cheltuielilor directe, cu aprobarea </a:t>
            </a:r>
            <a:r>
              <a:rPr lang="x-none" sz="1800" b="0" i="1" dirty="0">
                <a:effectLst/>
                <a:latin typeface="Trebuchet MS" panose="020B0603020202020204" pitchFamily="34" charset="0"/>
                <a:ea typeface="Times New Roman" panose="02020603050405020304" pitchFamily="18" charset="0"/>
                <a:cs typeface="Times New Roman" panose="02020603050405020304" pitchFamily="18" charset="0"/>
              </a:rPr>
              <a:t>Autorității finanțatoare</a:t>
            </a:r>
            <a:r>
              <a:rPr lang="x-none" sz="1800" b="0" dirty="0">
                <a:effectLst/>
                <a:latin typeface="Trebuchet MS" panose="020B0603020202020204" pitchFamily="34" charset="0"/>
                <a:ea typeface="Times New Roman" panose="02020603050405020304" pitchFamily="18" charset="0"/>
                <a:cs typeface="Times New Roman" panose="02020603050405020304" pitchFamily="18" charset="0"/>
              </a:rPr>
              <a:t>, conform convenției de finanțare nerambursabilă.</a:t>
            </a:r>
            <a:endParaRPr lang="en-US" sz="1800" b="1" dirty="0">
              <a:effectLst/>
              <a:latin typeface="Trebuchet MS" panose="020B0603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8190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C1A74-49C1-CDDB-C774-F77B2B4AD1D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66C7F8C-46DB-8FD4-9E6D-E93BE625BA3D}"/>
              </a:ext>
            </a:extLst>
          </p:cNvPr>
          <p:cNvSpPr>
            <a:spLocks noGrp="1"/>
          </p:cNvSpPr>
          <p:nvPr>
            <p:ph idx="1"/>
          </p:nvPr>
        </p:nvSpPr>
        <p:spPr/>
        <p:txBody>
          <a:bodyPr>
            <a:normAutofit fontScale="92500" lnSpcReduction="20000"/>
          </a:bodyPr>
          <a:lstStyle/>
          <a:p>
            <a:r>
              <a:rPr lang="en-US" sz="3200" b="1" dirty="0" err="1"/>
              <a:t>Servicii</a:t>
            </a:r>
            <a:r>
              <a:rPr lang="en-US" sz="3200" b="1" dirty="0"/>
              <a:t> </a:t>
            </a:r>
            <a:r>
              <a:rPr lang="en-US" sz="3200" b="1" dirty="0" err="1"/>
              <a:t>sociale</a:t>
            </a:r>
            <a:r>
              <a:rPr lang="en-US" sz="3200" b="1" dirty="0"/>
              <a:t> </a:t>
            </a:r>
            <a:r>
              <a:rPr lang="en-US" sz="3200" b="1" dirty="0" err="1"/>
              <a:t>furnizate</a:t>
            </a:r>
            <a:r>
              <a:rPr lang="en-US" sz="3200" b="1" dirty="0"/>
              <a:t> </a:t>
            </a:r>
            <a:r>
              <a:rPr lang="en-US" sz="3200" b="1" dirty="0" err="1"/>
              <a:t>persoanelor</a:t>
            </a:r>
            <a:r>
              <a:rPr lang="en-US" sz="3200" b="1" dirty="0"/>
              <a:t> </a:t>
            </a:r>
            <a:r>
              <a:rPr lang="en-US" sz="3200" b="1" dirty="0" err="1"/>
              <a:t>adulte</a:t>
            </a:r>
            <a:r>
              <a:rPr lang="en-US" sz="3200" b="1" dirty="0"/>
              <a:t> cu </a:t>
            </a:r>
            <a:r>
              <a:rPr lang="en-US" sz="3200" b="1" dirty="0" err="1"/>
              <a:t>dizabilit</a:t>
            </a:r>
            <a:r>
              <a:rPr lang="ro-RO" sz="3200" b="1" dirty="0"/>
              <a:t>ăți</a:t>
            </a:r>
          </a:p>
          <a:p>
            <a:pPr>
              <a:buFont typeface="Wingdings" panose="05000000000000000000" pitchFamily="2" charset="2"/>
              <a:buChar char="Ø"/>
            </a:pPr>
            <a:r>
              <a:rPr lang="ro-RO" dirty="0"/>
              <a:t>Cadrul legal:</a:t>
            </a:r>
          </a:p>
          <a:p>
            <a:pPr marL="0" indent="0" algn="just">
              <a:buNone/>
            </a:pPr>
            <a:r>
              <a:rPr lang="ro-RO" dirty="0"/>
              <a:t>- Legea nr.448/2006 privind protecția și promovarea drepturilor persoanelor cu handicap, republicată, cu modificările și completările ulterioare</a:t>
            </a:r>
          </a:p>
          <a:p>
            <a:pPr marL="0" indent="0" algn="just">
              <a:buNone/>
            </a:pPr>
            <a:r>
              <a:rPr lang="ro-RO" dirty="0"/>
              <a:t>- Legea nr.197/2012 privind asigurarea calității în domeniul serviciilor sociale</a:t>
            </a:r>
          </a:p>
          <a:p>
            <a:pPr marL="0" indent="0" algn="just">
              <a:buNone/>
            </a:pPr>
            <a:r>
              <a:rPr lang="ro-RO" dirty="0"/>
              <a:t>- HG nr. 1253/2022 pentru modificarea HG nr.426/2020 privind aprobarea standardelor de cost pentru serviciile sociale</a:t>
            </a:r>
          </a:p>
          <a:p>
            <a:pPr marL="0" indent="0" algn="just">
              <a:buNone/>
            </a:pPr>
            <a:r>
              <a:rPr lang="ro-RO" dirty="0"/>
              <a:t>- Ordinul nr.82/2019 privind aprobarea standardelor specifice minime de calitate obligatorii pentru serviciile sociale destinate persoanelor adulte cu handicap</a:t>
            </a:r>
          </a:p>
          <a:p>
            <a:pPr marL="0" indent="0" algn="just">
              <a:buNone/>
            </a:pPr>
            <a:r>
              <a:rPr lang="ro-RO" dirty="0"/>
              <a:t>- Legea 153/2017 privind salarizarea personalului plătit din fonduri publice</a:t>
            </a:r>
            <a:endParaRPr lang="en-GB" dirty="0"/>
          </a:p>
        </p:txBody>
      </p:sp>
    </p:spTree>
    <p:extLst>
      <p:ext uri="{BB962C8B-B14F-4D97-AF65-F5344CB8AC3E}">
        <p14:creationId xmlns:p14="http://schemas.microsoft.com/office/powerpoint/2010/main" val="8768749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F9DF1E9-F506-4204-A295-3FCD23E8F3ED}"/>
              </a:ext>
            </a:extLst>
          </p:cNvPr>
          <p:cNvSpPr>
            <a:spLocks noGrp="1"/>
          </p:cNvSpPr>
          <p:nvPr>
            <p:ph type="title"/>
          </p:nvPr>
        </p:nvSpPr>
        <p:spPr>
          <a:xfrm>
            <a:off x="838200" y="797441"/>
            <a:ext cx="10283890" cy="1233377"/>
          </a:xfrm>
        </p:spPr>
        <p:txBody>
          <a:bodyPr>
            <a:normAutofit/>
          </a:bodyPr>
          <a:lstStyle/>
          <a:p>
            <a:r>
              <a:rPr lang="en-US" sz="3200" b="1" dirty="0" err="1">
                <a:solidFill>
                  <a:schemeClr val="accent1"/>
                </a:solidFill>
                <a:latin typeface="Trebuchet MS" panose="020B0603020202020204" pitchFamily="34" charset="0"/>
              </a:rPr>
              <a:t>Cheltuielile</a:t>
            </a:r>
            <a:r>
              <a:rPr lang="en-US" sz="3200" b="1" dirty="0">
                <a:solidFill>
                  <a:schemeClr val="accent1"/>
                </a:solidFill>
                <a:latin typeface="Trebuchet MS" panose="020B0603020202020204" pitchFamily="34" charset="0"/>
              </a:rPr>
              <a:t> </a:t>
            </a:r>
            <a:r>
              <a:rPr lang="en-US" sz="3200" b="1" dirty="0" err="1">
                <a:solidFill>
                  <a:schemeClr val="accent1"/>
                </a:solidFill>
                <a:latin typeface="Trebuchet MS" panose="020B0603020202020204" pitchFamily="34" charset="0"/>
              </a:rPr>
              <a:t>neeligibile</a:t>
            </a:r>
            <a:r>
              <a:rPr lang="en-US" sz="3200" b="1" dirty="0">
                <a:solidFill>
                  <a:schemeClr val="accent1"/>
                </a:solidFill>
                <a:latin typeface="Trebuchet MS" panose="020B0603020202020204" pitchFamily="34" charset="0"/>
              </a:rPr>
              <a:t> </a:t>
            </a:r>
            <a:r>
              <a:rPr lang="en-US" sz="3200" b="1" dirty="0" err="1">
                <a:solidFill>
                  <a:schemeClr val="accent1"/>
                </a:solidFill>
                <a:latin typeface="Trebuchet MS" panose="020B0603020202020204" pitchFamily="34" charset="0"/>
              </a:rPr>
              <a:t>generale</a:t>
            </a:r>
            <a:r>
              <a:rPr lang="en-US" sz="3200" b="1" dirty="0">
                <a:solidFill>
                  <a:schemeClr val="accent1"/>
                </a:solidFill>
                <a:latin typeface="Trebuchet MS" panose="020B0603020202020204" pitchFamily="34" charset="0"/>
              </a:rPr>
              <a:t> sunt</a:t>
            </a:r>
          </a:p>
        </p:txBody>
      </p:sp>
      <p:sp>
        <p:nvSpPr>
          <p:cNvPr id="4" name="CasetăText 3">
            <a:extLst>
              <a:ext uri="{FF2B5EF4-FFF2-40B4-BE49-F238E27FC236}">
                <a16:creationId xmlns:a16="http://schemas.microsoft.com/office/drawing/2014/main" id="{7D251C61-9304-7FB3-072A-D4C69445B959}"/>
              </a:ext>
            </a:extLst>
          </p:cNvPr>
          <p:cNvSpPr txBox="1"/>
          <p:nvPr/>
        </p:nvSpPr>
        <p:spPr>
          <a:xfrm>
            <a:off x="838200" y="2030819"/>
            <a:ext cx="10283891" cy="3785652"/>
          </a:xfrm>
          <a:prstGeom prst="rect">
            <a:avLst/>
          </a:prstGeom>
          <a:noFill/>
        </p:spPr>
        <p:txBody>
          <a:bodyPr wrap="square">
            <a:spAutoFit/>
          </a:bodyPr>
          <a:lstStyle/>
          <a:p>
            <a:pPr algn="just">
              <a:lnSpc>
                <a:spcPts val="1800"/>
              </a:lnSpc>
            </a:pP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Categoriile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de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cheltuieli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care nu se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finanţează</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de la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bugetul</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de stat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prin</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ro-RO" sz="1800" dirty="0">
                <a:effectLst/>
                <a:latin typeface="Trebuchet MS" panose="020B0603020202020204" pitchFamily="34" charset="0"/>
                <a:ea typeface="Times New Roman" panose="02020603050405020304" pitchFamily="18" charset="0"/>
                <a:cs typeface="Times New Roman" panose="02020603050405020304" pitchFamily="18" charset="0"/>
              </a:rPr>
              <a:t>PNNR</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sunt: </a:t>
            </a:r>
          </a:p>
          <a:p>
            <a:pPr marL="285750" indent="-285750" algn="just">
              <a:lnSpc>
                <a:spcPts val="1800"/>
              </a:lnSpc>
              <a:buFont typeface="Wingdings" panose="05000000000000000000" pitchFamily="2" charset="2"/>
              <a:buChar char="Ø"/>
            </a:pP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cheltuieli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pentru</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obţinerea</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şi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amenajarea</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terenului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a:t>
            </a:r>
          </a:p>
          <a:p>
            <a:pPr marL="285750" indent="-285750" algn="just">
              <a:lnSpc>
                <a:spcPts val="1800"/>
              </a:lnSpc>
              <a:buFont typeface="Wingdings" panose="05000000000000000000" pitchFamily="2" charset="2"/>
              <a:buChar char="Ø"/>
            </a:pP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cheltuieli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pentru</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asistenţa</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tehnică</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sau</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consultanţă</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(cu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excepția</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dirigenţiei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de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şantier</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a:t>
            </a:r>
          </a:p>
          <a:p>
            <a:pPr marL="285750" indent="-285750" algn="just">
              <a:lnSpc>
                <a:spcPts val="1800"/>
              </a:lnSpc>
              <a:buFont typeface="Wingdings" panose="05000000000000000000" pitchFamily="2" charset="2"/>
              <a:buChar char="Ø"/>
            </a:pP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cheltuieli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pentru</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organizarea</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procedurilor</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de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achiziţii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active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necorporale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a:t>
            </a:r>
          </a:p>
          <a:p>
            <a:pPr marL="285750" indent="-285750" algn="just">
              <a:lnSpc>
                <a:spcPts val="1800"/>
              </a:lnSpc>
              <a:buFont typeface="Wingdings" panose="05000000000000000000" pitchFamily="2" charset="2"/>
              <a:buChar char="Ø"/>
            </a:pP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cheltuieli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conexe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organizării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de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şantier</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a:t>
            </a:r>
          </a:p>
          <a:p>
            <a:pPr marL="285750" indent="-285750" algn="just">
              <a:lnSpc>
                <a:spcPts val="1800"/>
              </a:lnSpc>
              <a:buFont typeface="Wingdings" panose="05000000000000000000" pitchFamily="2" charset="2"/>
              <a:buChar char="Ø"/>
            </a:pP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cheltuieli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pentru</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probe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tehnologice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teste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şi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predare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la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beneficiar</a:t>
            </a:r>
            <a:r>
              <a:rPr lang="ro-RO" sz="1800" dirty="0">
                <a:effectLst/>
                <a:latin typeface="Trebuchet MS" panose="020B0603020202020204" pitchFamily="34" charset="0"/>
                <a:ea typeface="Times New Roman" panose="02020603050405020304" pitchFamily="18" charset="0"/>
                <a:cs typeface="Times New Roman" panose="02020603050405020304" pitchFamily="18" charset="0"/>
              </a:rPr>
              <a:t>;</a:t>
            </a:r>
            <a:endParaRPr lang="en-US" sz="18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285750" indent="-285750" algn="just">
              <a:lnSpc>
                <a:spcPts val="1800"/>
              </a:lnSpc>
              <a:buFont typeface="Wingdings" panose="05000000000000000000" pitchFamily="2" charset="2"/>
              <a:buChar char="Ø"/>
            </a:pP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cheltuieli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salariale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pentru</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echipa</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de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implementarecheltuielile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aferente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activităților</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de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informare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și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publicitate</a:t>
            </a:r>
            <a:r>
              <a:rPr lang="ro-RO" sz="1800" dirty="0">
                <a:effectLst/>
                <a:latin typeface="Trebuchet MS" panose="020B0603020202020204" pitchFamily="34" charset="0"/>
                <a:ea typeface="Times New Roman" panose="02020603050405020304" pitchFamily="18" charset="0"/>
                <a:cs typeface="Times New Roman" panose="02020603050405020304" pitchFamily="18" charset="0"/>
              </a:rPr>
              <a:t>.</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p>
          <a:p>
            <a:pPr algn="just">
              <a:lnSpc>
                <a:spcPts val="1800"/>
              </a:lnSpc>
            </a:pPr>
            <a:endParaRPr lang="ro-RO" dirty="0">
              <a:latin typeface="Trebuchet MS" panose="020B0603020202020204" pitchFamily="34" charset="0"/>
              <a:ea typeface="Times New Roman" panose="02020603050405020304" pitchFamily="18" charset="0"/>
              <a:cs typeface="Times New Roman" panose="02020603050405020304" pitchFamily="18" charset="0"/>
            </a:endParaRPr>
          </a:p>
          <a:p>
            <a:pPr algn="just">
              <a:lnSpc>
                <a:spcPts val="1800"/>
              </a:lnSpc>
            </a:pP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Cheltuielile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considerate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necesare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pentru</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atingerea</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obiectivelor</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proiectului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şi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care nu fac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parte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din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lista</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de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cheltuieli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eligibile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sunt considerate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cheltuieli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neeligibile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iar</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solicitantul</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se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obligă</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să</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le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suporte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din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fonduri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proprii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altele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decât</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cele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necesare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pentru</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asigurarea</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contribuţiei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proprii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endParaRPr lang="ro-RO" sz="1800" dirty="0">
              <a:effectLst/>
              <a:latin typeface="Trebuchet MS" panose="020B0603020202020204" pitchFamily="34" charset="0"/>
              <a:ea typeface="Times New Roman" panose="02020603050405020304" pitchFamily="18" charset="0"/>
              <a:cs typeface="Times New Roman" panose="02020603050405020304" pitchFamily="18" charset="0"/>
            </a:endParaRPr>
          </a:p>
          <a:p>
            <a:pPr algn="just">
              <a:lnSpc>
                <a:spcPts val="1800"/>
              </a:lnSpc>
            </a:pPr>
            <a:endParaRPr lang="ro-RO" dirty="0">
              <a:latin typeface="Trebuchet MS" panose="020B0603020202020204" pitchFamily="34" charset="0"/>
              <a:ea typeface="Times New Roman" panose="02020603050405020304" pitchFamily="18" charset="0"/>
              <a:cs typeface="Times New Roman" panose="02020603050405020304" pitchFamily="18" charset="0"/>
            </a:endParaRPr>
          </a:p>
          <a:p>
            <a:pPr algn="just">
              <a:lnSpc>
                <a:spcPts val="1800"/>
              </a:lnSpc>
            </a:pP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Aceste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cheltuieli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se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evidențiază</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separat</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și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nu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vor</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fi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incluse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în</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formatul</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tip al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bugetului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Includerea</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acestora</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in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formatul</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tip duce la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respingerea</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propunerii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de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proiect</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a:t>
            </a:r>
          </a:p>
          <a:p>
            <a:pPr algn="just">
              <a:lnSpc>
                <a:spcPts val="1800"/>
              </a:lnSpc>
            </a:pP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Cheltuielile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neeligibile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vor</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fi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suportate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integral de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către</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beneficiarul</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en-US" sz="1800" dirty="0" err="1">
                <a:effectLst/>
                <a:latin typeface="Trebuchet MS" panose="020B0603020202020204" pitchFamily="34" charset="0"/>
                <a:ea typeface="Times New Roman" panose="02020603050405020304" pitchFamily="18" charset="0"/>
                <a:cs typeface="Times New Roman" panose="02020603050405020304" pitchFamily="18" charset="0"/>
              </a:rPr>
              <a:t>finanțării</a:t>
            </a:r>
            <a:r>
              <a:rPr lang="en-US" sz="1800" dirty="0">
                <a:effectLst/>
                <a:latin typeface="Trebuchet MS" panose="020B0603020202020204" pitchFamily="34"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212042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tăText 1">
            <a:extLst>
              <a:ext uri="{FF2B5EF4-FFF2-40B4-BE49-F238E27FC236}">
                <a16:creationId xmlns:a16="http://schemas.microsoft.com/office/drawing/2014/main" id="{B8A46C16-C5AA-0B86-2B86-F406A6145D64}"/>
              </a:ext>
            </a:extLst>
          </p:cNvPr>
          <p:cNvSpPr txBox="1"/>
          <p:nvPr/>
        </p:nvSpPr>
        <p:spPr>
          <a:xfrm>
            <a:off x="4219663" y="3212983"/>
            <a:ext cx="4166820" cy="646331"/>
          </a:xfrm>
          <a:prstGeom prst="rect">
            <a:avLst/>
          </a:prstGeom>
          <a:noFill/>
        </p:spPr>
        <p:txBody>
          <a:bodyPr wrap="square" rtlCol="0">
            <a:spAutoFit/>
          </a:bodyPr>
          <a:lstStyle/>
          <a:p>
            <a:r>
              <a:rPr lang="ro-RO" sz="3600" dirty="0"/>
              <a:t>VĂ MULȚUMIM!</a:t>
            </a:r>
            <a:endParaRPr lang="en-GB" sz="3600" dirty="0"/>
          </a:p>
        </p:txBody>
      </p:sp>
    </p:spTree>
    <p:extLst>
      <p:ext uri="{BB962C8B-B14F-4D97-AF65-F5344CB8AC3E}">
        <p14:creationId xmlns:p14="http://schemas.microsoft.com/office/powerpoint/2010/main" val="648785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838200" y="1025235"/>
            <a:ext cx="10283890" cy="905569"/>
          </a:xfrm>
        </p:spPr>
        <p:txBody>
          <a:bodyPr>
            <a:normAutofit/>
          </a:bodyPr>
          <a:lstStyle/>
          <a:p>
            <a:endParaRPr lang="ro-RO" dirty="0"/>
          </a:p>
        </p:txBody>
      </p:sp>
      <p:sp>
        <p:nvSpPr>
          <p:cNvPr id="3" name="Substituent conținut 2"/>
          <p:cNvSpPr>
            <a:spLocks noGrp="1"/>
          </p:cNvSpPr>
          <p:nvPr>
            <p:ph idx="1"/>
          </p:nvPr>
        </p:nvSpPr>
        <p:spPr/>
        <p:txBody>
          <a:bodyPr/>
          <a:lstStyle/>
          <a:p>
            <a:pPr marL="0" indent="0" algn="just">
              <a:buNone/>
            </a:pPr>
            <a:r>
              <a:rPr lang="ro-RO" b="1" dirty="0"/>
              <a:t>Situația persoanelor adulte cu dizabilități </a:t>
            </a:r>
          </a:p>
          <a:p>
            <a:pPr algn="just"/>
            <a:r>
              <a:rPr lang="ro-RO" dirty="0"/>
              <a:t>Persoane adulte cu handicap neinstituționalizate, aflate în comunitate</a:t>
            </a:r>
          </a:p>
          <a:p>
            <a:pPr algn="just">
              <a:buFontTx/>
              <a:buChar char="-"/>
            </a:pPr>
            <a:r>
              <a:rPr lang="ro-RO" dirty="0"/>
              <a:t> 805.858</a:t>
            </a:r>
          </a:p>
          <a:p>
            <a:pPr algn="just">
              <a:buFontTx/>
              <a:buChar char="-"/>
            </a:pPr>
            <a:endParaRPr lang="ro-RO" dirty="0"/>
          </a:p>
          <a:p>
            <a:pPr algn="just"/>
            <a:r>
              <a:rPr lang="ro-RO" dirty="0"/>
              <a:t>Persoane adulte cu handicap instituționalizate, aflate în centre rezidențiale ale DGASPC sau furnizori privați</a:t>
            </a:r>
          </a:p>
          <a:p>
            <a:pPr algn="just">
              <a:buFontTx/>
              <a:buChar char="-"/>
            </a:pPr>
            <a:r>
              <a:rPr lang="ro-RO" dirty="0"/>
              <a:t>16.155</a:t>
            </a:r>
          </a:p>
          <a:p>
            <a:pPr>
              <a:buFontTx/>
              <a:buChar char="-"/>
            </a:pPr>
            <a:endParaRPr lang="ro-RO" dirty="0"/>
          </a:p>
        </p:txBody>
      </p:sp>
    </p:spTree>
    <p:extLst>
      <p:ext uri="{BB962C8B-B14F-4D97-AF65-F5344CB8AC3E}">
        <p14:creationId xmlns:p14="http://schemas.microsoft.com/office/powerpoint/2010/main" val="1283776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9B421-D8F5-E3BB-FEE1-1030B1D7103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DEF743E-4989-F19F-988B-5A8CE58D4F85}"/>
              </a:ext>
            </a:extLst>
          </p:cNvPr>
          <p:cNvSpPr>
            <a:spLocks noGrp="1"/>
          </p:cNvSpPr>
          <p:nvPr>
            <p:ph idx="1"/>
          </p:nvPr>
        </p:nvSpPr>
        <p:spPr>
          <a:xfrm>
            <a:off x="838200" y="1080656"/>
            <a:ext cx="10515600" cy="5412218"/>
          </a:xfrm>
        </p:spPr>
        <p:txBody>
          <a:bodyPr>
            <a:normAutofit fontScale="77500" lnSpcReduction="20000"/>
          </a:bodyPr>
          <a:lstStyle/>
          <a:p>
            <a:pPr marL="0" indent="0">
              <a:buNone/>
            </a:pPr>
            <a:r>
              <a:rPr lang="ro-RO" sz="3300" b="1" dirty="0"/>
              <a:t>Situația serviciilor sociale pentru persoanele adulte cu dizabilități din comunitate</a:t>
            </a:r>
          </a:p>
          <a:p>
            <a:pPr marL="0" indent="0">
              <a:buNone/>
            </a:pPr>
            <a:r>
              <a:rPr lang="ro-RO" sz="3100" dirty="0"/>
              <a:t>Potrivit prevederilor art. 51 alin.(3) și (6) lit.b) din Legea nr.448/2006, serviciile sociale care se pot înființa ca structuri cu/fără personalitate juridică în subordinea UAT (municipiu, oraș, comună), în structura serviciului public de asistență socială sunt:</a:t>
            </a:r>
          </a:p>
          <a:p>
            <a:pPr marL="0" indent="0">
              <a:buNone/>
            </a:pPr>
            <a:r>
              <a:rPr lang="ro-RO" sz="3100" dirty="0"/>
              <a:t>          </a:t>
            </a:r>
            <a:r>
              <a:rPr lang="ro-RO" sz="3100" b="1" dirty="0"/>
              <a:t>Servicii sociale rezidențiale</a:t>
            </a:r>
          </a:p>
          <a:p>
            <a:pPr lvl="1">
              <a:buFontTx/>
              <a:buChar char="-"/>
            </a:pPr>
            <a:r>
              <a:rPr lang="ro-RO" sz="3100" dirty="0">
                <a:solidFill>
                  <a:srgbClr val="000000"/>
                </a:solidFill>
              </a:rPr>
              <a:t>Locuințe protejate – 200, majoritatea ale DGASPC</a:t>
            </a:r>
          </a:p>
          <a:p>
            <a:pPr marL="457200" lvl="1" indent="0">
              <a:buNone/>
            </a:pPr>
            <a:r>
              <a:rPr lang="ro-RO" sz="3100" b="1" dirty="0">
                <a:solidFill>
                  <a:srgbClr val="000000"/>
                </a:solidFill>
              </a:rPr>
              <a:t>   Servicii sociale în comunitate cu găzduire- </a:t>
            </a:r>
            <a:r>
              <a:rPr lang="ro-RO" sz="3100" dirty="0">
                <a:solidFill>
                  <a:srgbClr val="000000"/>
                </a:solidFill>
              </a:rPr>
              <a:t>5</a:t>
            </a:r>
          </a:p>
          <a:p>
            <a:pPr lvl="1">
              <a:buFontTx/>
              <a:buChar char="-"/>
            </a:pPr>
            <a:r>
              <a:rPr lang="ro-RO" sz="3100" dirty="0">
                <a:solidFill>
                  <a:srgbClr val="000000"/>
                </a:solidFill>
              </a:rPr>
              <a:t>Centre respiro/centre de criză</a:t>
            </a:r>
          </a:p>
          <a:p>
            <a:pPr marL="457200" lvl="1" indent="0">
              <a:buNone/>
            </a:pPr>
            <a:r>
              <a:rPr lang="ro-RO" sz="3100" dirty="0">
                <a:solidFill>
                  <a:srgbClr val="000000"/>
                </a:solidFill>
              </a:rPr>
              <a:t>    </a:t>
            </a:r>
            <a:r>
              <a:rPr lang="ro-RO" sz="3100" b="1" dirty="0">
                <a:solidFill>
                  <a:srgbClr val="000000"/>
                </a:solidFill>
              </a:rPr>
              <a:t>Servicii sociale în comunitate fără găzduire</a:t>
            </a:r>
            <a:r>
              <a:rPr lang="ro-RO" sz="3100" dirty="0">
                <a:solidFill>
                  <a:srgbClr val="000000"/>
                </a:solidFill>
              </a:rPr>
              <a:t>:</a:t>
            </a:r>
          </a:p>
          <a:p>
            <a:pPr lvl="1">
              <a:buFontTx/>
              <a:buChar char="-"/>
            </a:pPr>
            <a:r>
              <a:rPr lang="ro-RO" sz="3100" dirty="0">
                <a:solidFill>
                  <a:srgbClr val="000000"/>
                </a:solidFill>
              </a:rPr>
              <a:t>Asistent personal al persoanei cu handicap grav              -      91.000</a:t>
            </a:r>
          </a:p>
          <a:p>
            <a:pPr lvl="1">
              <a:buFontTx/>
              <a:buChar char="-"/>
            </a:pPr>
            <a:r>
              <a:rPr lang="ro-RO" sz="3100" dirty="0">
                <a:solidFill>
                  <a:srgbClr val="000000"/>
                </a:solidFill>
              </a:rPr>
              <a:t>Servicii de îngrijire la domiciliu </a:t>
            </a:r>
            <a:r>
              <a:rPr lang="en-US" sz="3100" dirty="0">
                <a:solidFill>
                  <a:srgbClr val="000000"/>
                </a:solidFill>
              </a:rPr>
              <a:t>                                          </a:t>
            </a:r>
            <a:endParaRPr lang="ro-RO" sz="3100" dirty="0">
              <a:solidFill>
                <a:srgbClr val="000000"/>
              </a:solidFill>
            </a:endParaRPr>
          </a:p>
          <a:p>
            <a:pPr lvl="1">
              <a:buFontTx/>
              <a:buChar char="-"/>
            </a:pPr>
            <a:r>
              <a:rPr lang="ro-RO" sz="3100" dirty="0">
                <a:solidFill>
                  <a:srgbClr val="000000"/>
                </a:solidFill>
              </a:rPr>
              <a:t>Echipă mobilă </a:t>
            </a:r>
            <a:r>
              <a:rPr lang="en-US" sz="3100" dirty="0">
                <a:solidFill>
                  <a:srgbClr val="000000"/>
                </a:solidFill>
              </a:rPr>
              <a:t>                                                                    </a:t>
            </a:r>
            <a:r>
              <a:rPr lang="ro-RO" sz="3100" dirty="0">
                <a:solidFill>
                  <a:srgbClr val="000000"/>
                </a:solidFill>
              </a:rPr>
              <a:t>   </a:t>
            </a:r>
          </a:p>
          <a:p>
            <a:pPr lvl="1">
              <a:buFontTx/>
              <a:buChar char="-"/>
            </a:pPr>
            <a:r>
              <a:rPr lang="ro-RO" sz="3100" dirty="0">
                <a:solidFill>
                  <a:srgbClr val="000000"/>
                </a:solidFill>
              </a:rPr>
              <a:t>Servicii de asistenţă şi suport </a:t>
            </a:r>
            <a:r>
              <a:rPr lang="en-US" sz="3100" dirty="0">
                <a:solidFill>
                  <a:srgbClr val="000000"/>
                </a:solidFill>
              </a:rPr>
              <a:t>                                          </a:t>
            </a:r>
            <a:r>
              <a:rPr lang="ro-RO" sz="3100" dirty="0">
                <a:solidFill>
                  <a:srgbClr val="000000"/>
                </a:solidFill>
              </a:rPr>
              <a:t>        </a:t>
            </a:r>
            <a:r>
              <a:rPr lang="en-US" sz="3100" dirty="0">
                <a:solidFill>
                  <a:srgbClr val="000000"/>
                </a:solidFill>
              </a:rPr>
              <a:t>       </a:t>
            </a:r>
            <a:r>
              <a:rPr lang="ro-RO" sz="3100" dirty="0">
                <a:solidFill>
                  <a:srgbClr val="000000"/>
                </a:solidFill>
              </a:rPr>
              <a:t>-</a:t>
            </a:r>
            <a:r>
              <a:rPr lang="en-US" sz="3100" dirty="0">
                <a:solidFill>
                  <a:srgbClr val="000000"/>
                </a:solidFill>
              </a:rPr>
              <a:t> 63</a:t>
            </a:r>
            <a:endParaRPr lang="ro-RO" sz="3100" dirty="0">
              <a:solidFill>
                <a:srgbClr val="000000"/>
              </a:solidFill>
            </a:endParaRPr>
          </a:p>
          <a:p>
            <a:pPr lvl="1">
              <a:buFontTx/>
              <a:buChar char="-"/>
            </a:pPr>
            <a:r>
              <a:rPr lang="ro-RO" sz="3100" dirty="0">
                <a:solidFill>
                  <a:srgbClr val="000000"/>
                </a:solidFill>
              </a:rPr>
              <a:t>Servicii de recuperare neuromotorie de tip ambulatoriu </a:t>
            </a:r>
            <a:r>
              <a:rPr lang="en-US" sz="3100" dirty="0">
                <a:solidFill>
                  <a:srgbClr val="000000"/>
                </a:solidFill>
              </a:rPr>
              <a:t>      </a:t>
            </a:r>
            <a:endParaRPr lang="ro-RO" sz="3100" dirty="0">
              <a:solidFill>
                <a:srgbClr val="000000"/>
              </a:solidFill>
            </a:endParaRPr>
          </a:p>
          <a:p>
            <a:pPr lvl="1">
              <a:buFontTx/>
              <a:buChar char="-"/>
            </a:pPr>
            <a:r>
              <a:rPr lang="ro-RO" sz="3100" dirty="0">
                <a:solidFill>
                  <a:srgbClr val="000000"/>
                </a:solidFill>
              </a:rPr>
              <a:t>Centre de zi</a:t>
            </a:r>
            <a:endParaRPr lang="en-GB" sz="3100" dirty="0"/>
          </a:p>
        </p:txBody>
      </p:sp>
    </p:spTree>
    <p:extLst>
      <p:ext uri="{BB962C8B-B14F-4D97-AF65-F5344CB8AC3E}">
        <p14:creationId xmlns:p14="http://schemas.microsoft.com/office/powerpoint/2010/main" val="1477515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883D5-403C-E5C4-6383-D7B4EAC6EED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1C71A81-6431-6993-E63A-5C84E5360F5E}"/>
              </a:ext>
            </a:extLst>
          </p:cNvPr>
          <p:cNvSpPr>
            <a:spLocks noGrp="1"/>
          </p:cNvSpPr>
          <p:nvPr>
            <p:ph idx="1"/>
          </p:nvPr>
        </p:nvSpPr>
        <p:spPr/>
        <p:txBody>
          <a:bodyPr>
            <a:normAutofit fontScale="92500" lnSpcReduction="10000"/>
          </a:bodyPr>
          <a:lstStyle/>
          <a:p>
            <a:pPr marL="0" indent="0" algn="just">
              <a:buNone/>
            </a:pPr>
            <a:r>
              <a:rPr lang="ro-RO" dirty="0"/>
              <a:t>Finanțarea serviciilor sociale destinate persoanelor adulte cu dizabilități din comunitate, cu excepția asistentului personal al persoanei cu handicap grav, se efectuează potrivit prevederilor art. 51 alin.(10) din Legea nr.448/2006</a:t>
            </a:r>
          </a:p>
          <a:p>
            <a:pPr marL="0" indent="0" algn="just">
              <a:buNone/>
            </a:pPr>
            <a:r>
              <a:rPr lang="ro-RO" dirty="0"/>
              <a:t>- se efectuează în baza măsurilor de protecție stabilite de comisiilede evaluare a persoanelor adulte cu handicap, județene/locale ale sectoarelor municipiului București, în programele individuale de recuperare </a:t>
            </a:r>
          </a:p>
          <a:p>
            <a:pPr marL="0" indent="0" algn="just">
              <a:buNone/>
            </a:pPr>
            <a:r>
              <a:rPr lang="ro-RO" dirty="0"/>
              <a:t>- se asigură de la bugetul de stat, prin bugetul UAT la nivel de municipiu, oraș, comună, din sume defalcate din taxa pe valoare adăugată alocate cu această destinație, </a:t>
            </a:r>
          </a:p>
          <a:p>
            <a:pPr marL="0" indent="0" algn="just">
              <a:buNone/>
            </a:pPr>
            <a:r>
              <a:rPr lang="ro-RO" dirty="0"/>
              <a:t>-în proporție de cel mult 90% din necesarul stabilit anual de Ministerul Muncii și Solidarității Sociale la elaborarea bugetului de stat, în baza standardelor de cost calculate pentru beneficiari/tipuri de servicii sociale</a:t>
            </a:r>
            <a:endParaRPr lang="en-GB" dirty="0"/>
          </a:p>
        </p:txBody>
      </p:sp>
    </p:spTree>
    <p:extLst>
      <p:ext uri="{BB962C8B-B14F-4D97-AF65-F5344CB8AC3E}">
        <p14:creationId xmlns:p14="http://schemas.microsoft.com/office/powerpoint/2010/main" val="4162808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929EB-1677-402B-4F4D-5C83352F384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F5C1663-4639-30F5-A87E-4407F59B7D2A}"/>
              </a:ext>
            </a:extLst>
          </p:cNvPr>
          <p:cNvSpPr>
            <a:spLocks noGrp="1"/>
          </p:cNvSpPr>
          <p:nvPr>
            <p:ph idx="1"/>
          </p:nvPr>
        </p:nvSpPr>
        <p:spPr/>
        <p:txBody>
          <a:bodyPr>
            <a:normAutofit fontScale="92500" lnSpcReduction="20000"/>
          </a:bodyPr>
          <a:lstStyle/>
          <a:p>
            <a:pPr algn="just"/>
            <a:r>
              <a:rPr lang="ro-RO" b="1" dirty="0"/>
              <a:t>Standardele de cost pentru servicii sociale destinate persoanelor adulte cu dizabilități care se pot înființa la nivel de UAT</a:t>
            </a:r>
          </a:p>
          <a:p>
            <a:pPr algn="just">
              <a:buFont typeface="Wingdings" panose="05000000000000000000" pitchFamily="2" charset="2"/>
              <a:buChar char="Ø"/>
            </a:pPr>
            <a:r>
              <a:rPr lang="ro-RO" dirty="0"/>
              <a:t>Anexa nr.2 HG nr.1253/2022:</a:t>
            </a:r>
          </a:p>
          <a:p>
            <a:pPr marL="0" indent="0">
              <a:buNone/>
            </a:pPr>
            <a:r>
              <a:rPr lang="ro-RO" dirty="0">
                <a:solidFill>
                  <a:srgbClr val="000000"/>
                </a:solidFill>
              </a:rPr>
              <a:t>- Locuințe protejate - 72.897 lei/an/beneficiar- 40.239 lei/an/ beneficiar</a:t>
            </a:r>
          </a:p>
          <a:p>
            <a:pPr marL="0" indent="0">
              <a:buNone/>
            </a:pPr>
            <a:r>
              <a:rPr lang="ro-RO" dirty="0">
                <a:solidFill>
                  <a:srgbClr val="000000"/>
                </a:solidFill>
              </a:rPr>
              <a:t>- Centre respiro/centre de criză - 72.075 lei/an/beneficiar</a:t>
            </a:r>
          </a:p>
          <a:p>
            <a:pPr marL="0" indent="0">
              <a:buNone/>
            </a:pPr>
            <a:r>
              <a:rPr lang="ro-RO" dirty="0">
                <a:solidFill>
                  <a:srgbClr val="000000"/>
                </a:solidFill>
              </a:rPr>
              <a:t>- Servicii de îngrijire la domiciliu </a:t>
            </a:r>
            <a:r>
              <a:rPr lang="en-US" dirty="0">
                <a:solidFill>
                  <a:srgbClr val="000000"/>
                </a:solidFill>
              </a:rPr>
              <a:t>–</a:t>
            </a:r>
            <a:r>
              <a:rPr lang="ro-RO" dirty="0">
                <a:solidFill>
                  <a:srgbClr val="000000"/>
                </a:solidFill>
              </a:rPr>
              <a:t> 17.430 lei/an/beneficiar</a:t>
            </a:r>
          </a:p>
          <a:p>
            <a:pPr marL="0" indent="0">
              <a:buNone/>
            </a:pPr>
            <a:r>
              <a:rPr lang="ro-RO" dirty="0">
                <a:solidFill>
                  <a:srgbClr val="000000"/>
                </a:solidFill>
              </a:rPr>
              <a:t>- Echipă mobilă – 43.349 lei/an/beneficiar</a:t>
            </a:r>
          </a:p>
          <a:p>
            <a:pPr marL="0" indent="0">
              <a:buNone/>
            </a:pPr>
            <a:r>
              <a:rPr lang="ro-RO" b="1" dirty="0">
                <a:solidFill>
                  <a:srgbClr val="000000"/>
                </a:solidFill>
              </a:rPr>
              <a:t>- </a:t>
            </a:r>
            <a:r>
              <a:rPr lang="ro-RO" u="sng" dirty="0">
                <a:solidFill>
                  <a:srgbClr val="000000"/>
                </a:solidFill>
              </a:rPr>
              <a:t>Servicii de asistenţă şi suport– 32.029 lei/an/beneficiar</a:t>
            </a:r>
          </a:p>
          <a:p>
            <a:pPr marL="0" indent="0">
              <a:buNone/>
            </a:pPr>
            <a:r>
              <a:rPr lang="ro-RO" u="sng" dirty="0">
                <a:solidFill>
                  <a:srgbClr val="000000"/>
                </a:solidFill>
              </a:rPr>
              <a:t>- Servicii de recuperare neuromotorie de tip ambulatoriu–19.638 lei/an/ beneficiar</a:t>
            </a:r>
            <a:r>
              <a:rPr lang="en-US" u="sng" dirty="0">
                <a:solidFill>
                  <a:srgbClr val="000000"/>
                </a:solidFill>
              </a:rPr>
              <a:t>   </a:t>
            </a:r>
            <a:endParaRPr lang="ro-RO" u="sng" dirty="0">
              <a:solidFill>
                <a:srgbClr val="000000"/>
              </a:solidFill>
            </a:endParaRPr>
          </a:p>
          <a:p>
            <a:pPr marL="0" indent="0">
              <a:buNone/>
            </a:pPr>
            <a:r>
              <a:rPr lang="ro-RO" u="sng" dirty="0">
                <a:solidFill>
                  <a:srgbClr val="000000"/>
                </a:solidFill>
              </a:rPr>
              <a:t>- Centre de zi – 41.136 lei/an/beneficiar- 32.029 lei/an/beneficiar</a:t>
            </a:r>
          </a:p>
          <a:p>
            <a:pPr marL="0" indent="0">
              <a:buNone/>
            </a:pPr>
            <a:endParaRPr lang="en-GB" dirty="0"/>
          </a:p>
        </p:txBody>
      </p:sp>
    </p:spTree>
    <p:extLst>
      <p:ext uri="{BB962C8B-B14F-4D97-AF65-F5344CB8AC3E}">
        <p14:creationId xmlns:p14="http://schemas.microsoft.com/office/powerpoint/2010/main" val="1988629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6E8BF-98BA-97BA-C8BF-522C22318D27}"/>
              </a:ext>
            </a:extLst>
          </p:cNvPr>
          <p:cNvSpPr>
            <a:spLocks noGrp="1"/>
          </p:cNvSpPr>
          <p:nvPr>
            <p:ph type="ctrTitle"/>
          </p:nvPr>
        </p:nvSpPr>
        <p:spPr>
          <a:xfrm>
            <a:off x="648586" y="1315616"/>
            <a:ext cx="9920177" cy="3564728"/>
          </a:xfrm>
        </p:spPr>
        <p:txBody>
          <a:bodyPr>
            <a:noAutofit/>
          </a:bodyPr>
          <a:lstStyle/>
          <a:p>
            <a:pPr algn="l"/>
            <a:r>
              <a:rPr lang="en-US" sz="4800" dirty="0">
                <a:solidFill>
                  <a:schemeClr val="accent1"/>
                </a:solidFill>
                <a:latin typeface="Trebuchet MS" panose="020B0603020202020204" pitchFamily="34" charset="0"/>
              </a:rPr>
              <a:t>2</a:t>
            </a:r>
            <a:r>
              <a:rPr lang="ro-RO" sz="4800" dirty="0">
                <a:solidFill>
                  <a:schemeClr val="accent1"/>
                </a:solidFill>
                <a:latin typeface="Trebuchet MS" panose="020B0603020202020204" pitchFamily="34" charset="0"/>
              </a:rPr>
              <a:t>.Planul Național de Redresare și Reziliență (PNRR) - competitiv</a:t>
            </a:r>
            <a:endParaRPr lang="en-GB" sz="4800" dirty="0">
              <a:solidFill>
                <a:schemeClr val="accent1"/>
              </a:solidFill>
              <a:latin typeface="Trebuchet MS" panose="020B0603020202020204" pitchFamily="34" charset="0"/>
            </a:endParaRPr>
          </a:p>
        </p:txBody>
      </p:sp>
    </p:spTree>
    <p:extLst>
      <p:ext uri="{BB962C8B-B14F-4D97-AF65-F5344CB8AC3E}">
        <p14:creationId xmlns:p14="http://schemas.microsoft.com/office/powerpoint/2010/main" val="1714163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F8A30-1BEB-3908-CE75-58E4A1FE2551}"/>
              </a:ext>
            </a:extLst>
          </p:cNvPr>
          <p:cNvSpPr>
            <a:spLocks noGrp="1"/>
          </p:cNvSpPr>
          <p:nvPr>
            <p:ph type="title"/>
          </p:nvPr>
        </p:nvSpPr>
        <p:spPr>
          <a:xfrm>
            <a:off x="838200" y="924963"/>
            <a:ext cx="10283890" cy="875846"/>
          </a:xfrm>
        </p:spPr>
        <p:txBody>
          <a:bodyPr>
            <a:normAutofit fontScale="90000"/>
          </a:bodyPr>
          <a:lstStyle/>
          <a:p>
            <a:r>
              <a:rPr lang="en-GB" sz="3600" dirty="0" err="1">
                <a:solidFill>
                  <a:schemeClr val="accent1"/>
                </a:solidFill>
                <a:latin typeface="Trebuchet MS" panose="020B0603020202020204" pitchFamily="34" charset="0"/>
              </a:rPr>
              <a:t>Planul</a:t>
            </a:r>
            <a:r>
              <a:rPr lang="en-GB" sz="3600" dirty="0">
                <a:solidFill>
                  <a:schemeClr val="accent1"/>
                </a:solidFill>
                <a:latin typeface="Trebuchet MS" panose="020B0603020202020204" pitchFamily="34" charset="0"/>
              </a:rPr>
              <a:t> </a:t>
            </a:r>
            <a:r>
              <a:rPr lang="en-GB" sz="3600" dirty="0" err="1">
                <a:solidFill>
                  <a:schemeClr val="accent1"/>
                </a:solidFill>
                <a:latin typeface="Trebuchet MS" panose="020B0603020202020204" pitchFamily="34" charset="0"/>
              </a:rPr>
              <a:t>Național</a:t>
            </a:r>
            <a:r>
              <a:rPr lang="en-GB" sz="3600" dirty="0">
                <a:solidFill>
                  <a:schemeClr val="accent1"/>
                </a:solidFill>
                <a:latin typeface="Trebuchet MS" panose="020B0603020202020204" pitchFamily="34" charset="0"/>
              </a:rPr>
              <a:t> de </a:t>
            </a:r>
            <a:r>
              <a:rPr lang="en-GB" sz="3600" dirty="0" err="1">
                <a:solidFill>
                  <a:schemeClr val="accent1"/>
                </a:solidFill>
                <a:latin typeface="Trebuchet MS" panose="020B0603020202020204" pitchFamily="34" charset="0"/>
              </a:rPr>
              <a:t>Redresare</a:t>
            </a:r>
            <a:r>
              <a:rPr lang="en-GB" sz="3600" dirty="0">
                <a:solidFill>
                  <a:schemeClr val="accent1"/>
                </a:solidFill>
                <a:latin typeface="Trebuchet MS" panose="020B0603020202020204" pitchFamily="34" charset="0"/>
              </a:rPr>
              <a:t> </a:t>
            </a:r>
            <a:r>
              <a:rPr lang="en-GB" sz="3600" dirty="0" err="1">
                <a:solidFill>
                  <a:schemeClr val="accent1"/>
                </a:solidFill>
                <a:latin typeface="Trebuchet MS" panose="020B0603020202020204" pitchFamily="34" charset="0"/>
              </a:rPr>
              <a:t>și</a:t>
            </a:r>
            <a:r>
              <a:rPr lang="en-GB" sz="3600" dirty="0">
                <a:solidFill>
                  <a:schemeClr val="accent1"/>
                </a:solidFill>
                <a:latin typeface="Trebuchet MS" panose="020B0603020202020204" pitchFamily="34" charset="0"/>
              </a:rPr>
              <a:t> </a:t>
            </a:r>
            <a:r>
              <a:rPr lang="en-GB" sz="3600" dirty="0" err="1">
                <a:solidFill>
                  <a:schemeClr val="accent1"/>
                </a:solidFill>
                <a:latin typeface="Trebuchet MS" panose="020B0603020202020204" pitchFamily="34" charset="0"/>
              </a:rPr>
              <a:t>Reziliență</a:t>
            </a:r>
            <a:r>
              <a:rPr lang="en-GB" sz="3600" dirty="0">
                <a:solidFill>
                  <a:schemeClr val="accent1"/>
                </a:solidFill>
                <a:latin typeface="Trebuchet MS" panose="020B0603020202020204" pitchFamily="34" charset="0"/>
              </a:rPr>
              <a:t> (PNRR)</a:t>
            </a:r>
          </a:p>
        </p:txBody>
      </p:sp>
      <p:sp>
        <p:nvSpPr>
          <p:cNvPr id="3" name="Content Placeholder 2">
            <a:extLst>
              <a:ext uri="{FF2B5EF4-FFF2-40B4-BE49-F238E27FC236}">
                <a16:creationId xmlns:a16="http://schemas.microsoft.com/office/drawing/2014/main" id="{20E448CD-6E37-01F6-90F4-BD9AB953C781}"/>
              </a:ext>
            </a:extLst>
          </p:cNvPr>
          <p:cNvSpPr>
            <a:spLocks noGrp="1"/>
          </p:cNvSpPr>
          <p:nvPr>
            <p:ph idx="1"/>
          </p:nvPr>
        </p:nvSpPr>
        <p:spPr/>
        <p:txBody>
          <a:bodyPr>
            <a:normAutofit/>
          </a:bodyPr>
          <a:lstStyle/>
          <a:p>
            <a:r>
              <a:rPr lang="ro-RO" sz="3600" dirty="0">
                <a:latin typeface="Trebuchet MS" panose="020B0603020202020204" pitchFamily="34" charset="0"/>
              </a:rPr>
              <a:t>Ghid„</a:t>
            </a:r>
            <a:r>
              <a:rPr lang="en-GB" sz="3600" dirty="0" err="1">
                <a:latin typeface="Trebuchet MS" panose="020B0603020202020204" pitchFamily="34" charset="0"/>
              </a:rPr>
              <a:t>Reabilitarea</a:t>
            </a:r>
            <a:r>
              <a:rPr lang="en-GB" sz="3600" dirty="0">
                <a:latin typeface="Trebuchet MS" panose="020B0603020202020204" pitchFamily="34" charset="0"/>
              </a:rPr>
              <a:t>/</a:t>
            </a:r>
            <a:r>
              <a:rPr lang="en-GB" sz="3600" dirty="0" err="1">
                <a:latin typeface="Trebuchet MS" panose="020B0603020202020204" pitchFamily="34" charset="0"/>
              </a:rPr>
              <a:t>renovarea</a:t>
            </a:r>
            <a:r>
              <a:rPr lang="en-GB" sz="3600" dirty="0">
                <a:latin typeface="Trebuchet MS" panose="020B0603020202020204" pitchFamily="34" charset="0"/>
              </a:rPr>
              <a:t> </a:t>
            </a:r>
            <a:r>
              <a:rPr lang="en-GB" sz="3600" dirty="0" err="1">
                <a:latin typeface="Trebuchet MS" panose="020B0603020202020204" pitchFamily="34" charset="0"/>
              </a:rPr>
              <a:t>infrastructurii</a:t>
            </a:r>
            <a:r>
              <a:rPr lang="en-GB" sz="3600" dirty="0">
                <a:latin typeface="Trebuchet MS" panose="020B0603020202020204" pitchFamily="34" charset="0"/>
              </a:rPr>
              <a:t> </a:t>
            </a:r>
            <a:r>
              <a:rPr lang="en-GB" sz="3600" dirty="0" err="1">
                <a:latin typeface="Trebuchet MS" panose="020B0603020202020204" pitchFamily="34" charset="0"/>
              </a:rPr>
              <a:t>sociale</a:t>
            </a:r>
            <a:r>
              <a:rPr lang="en-GB" sz="3600" dirty="0">
                <a:latin typeface="Trebuchet MS" panose="020B0603020202020204" pitchFamily="34" charset="0"/>
              </a:rPr>
              <a:t> </a:t>
            </a:r>
            <a:r>
              <a:rPr lang="en-GB" sz="3600" dirty="0" err="1">
                <a:latin typeface="Trebuchet MS" panose="020B0603020202020204" pitchFamily="34" charset="0"/>
              </a:rPr>
              <a:t>pentru</a:t>
            </a:r>
            <a:r>
              <a:rPr lang="en-GB" sz="3600" dirty="0">
                <a:latin typeface="Trebuchet MS" panose="020B0603020202020204" pitchFamily="34" charset="0"/>
              </a:rPr>
              <a:t> </a:t>
            </a:r>
            <a:r>
              <a:rPr lang="en-GB" sz="3600" dirty="0" err="1">
                <a:latin typeface="Trebuchet MS" panose="020B0603020202020204" pitchFamily="34" charset="0"/>
              </a:rPr>
              <a:t>persoanele</a:t>
            </a:r>
            <a:r>
              <a:rPr lang="en-GB" sz="3600" dirty="0">
                <a:latin typeface="Trebuchet MS" panose="020B0603020202020204" pitchFamily="34" charset="0"/>
              </a:rPr>
              <a:t> cu </a:t>
            </a:r>
            <a:r>
              <a:rPr lang="en-GB" sz="3600" dirty="0" err="1">
                <a:latin typeface="Trebuchet MS" panose="020B0603020202020204" pitchFamily="34" charset="0"/>
              </a:rPr>
              <a:t>dizabilități</a:t>
            </a:r>
            <a:r>
              <a:rPr lang="en-GB" sz="3600" dirty="0">
                <a:latin typeface="Trebuchet MS" panose="020B0603020202020204" pitchFamily="34" charset="0"/>
              </a:rPr>
              <a:t> </a:t>
            </a:r>
            <a:r>
              <a:rPr lang="en-GB" sz="3600" dirty="0" err="1">
                <a:latin typeface="Trebuchet MS" panose="020B0603020202020204" pitchFamily="34" charset="0"/>
              </a:rPr>
              <a:t>în</a:t>
            </a:r>
            <a:r>
              <a:rPr lang="en-GB" sz="3600" dirty="0">
                <a:latin typeface="Trebuchet MS" panose="020B0603020202020204" pitchFamily="34" charset="0"/>
              </a:rPr>
              <a:t> </a:t>
            </a:r>
            <a:r>
              <a:rPr lang="en-GB" sz="3600" dirty="0" err="1">
                <a:latin typeface="Trebuchet MS" panose="020B0603020202020204" pitchFamily="34" charset="0"/>
              </a:rPr>
              <a:t>cadrul</a:t>
            </a:r>
            <a:r>
              <a:rPr lang="en-GB" sz="3600" dirty="0">
                <a:latin typeface="Trebuchet MS" panose="020B0603020202020204" pitchFamily="34" charset="0"/>
              </a:rPr>
              <a:t> PNRR</a:t>
            </a:r>
            <a:r>
              <a:rPr lang="ro-RO" sz="3600" dirty="0">
                <a:latin typeface="Trebuchet MS" panose="020B0603020202020204" pitchFamily="34" charset="0"/>
              </a:rPr>
              <a:t> - Apelul dezvoltarea infrastructurii sociale pentru persoanele cu dizabilități - sesiunea„ - în curs de publicare</a:t>
            </a:r>
          </a:p>
          <a:p>
            <a:endParaRPr lang="ro-RO" sz="3600" dirty="0">
              <a:latin typeface="Trebuchet MS" panose="020B0603020202020204" pitchFamily="34" charset="0"/>
              <a:hlinkClick r:id="rId2"/>
            </a:endParaRPr>
          </a:p>
          <a:p>
            <a:r>
              <a:rPr lang="ro-RO" sz="3600" dirty="0">
                <a:latin typeface="Trebuchet MS" panose="020B0603020202020204" pitchFamily="34" charset="0"/>
                <a:hlinkClick r:id="rId3"/>
              </a:rPr>
              <a:t>https://mmuncii.ro/j33/index.php/ro/proiecte-programe/proiecte-pnrr/proiecte-pnrr-anunturi</a:t>
            </a:r>
            <a:r>
              <a:rPr lang="ro-RO" sz="3600" dirty="0">
                <a:latin typeface="Trebuchet MS" panose="020B0603020202020204" pitchFamily="34" charset="0"/>
              </a:rPr>
              <a:t> </a:t>
            </a:r>
          </a:p>
          <a:p>
            <a:endParaRPr lang="en-GB" sz="3600" dirty="0">
              <a:latin typeface="Trebuchet MS" panose="020B0603020202020204" pitchFamily="34" charset="0"/>
            </a:endParaRPr>
          </a:p>
        </p:txBody>
      </p:sp>
    </p:spTree>
    <p:extLst>
      <p:ext uri="{BB962C8B-B14F-4D97-AF65-F5344CB8AC3E}">
        <p14:creationId xmlns:p14="http://schemas.microsoft.com/office/powerpoint/2010/main" val="394329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6455</TotalTime>
  <Words>2817</Words>
  <Application>Microsoft Office PowerPoint</Application>
  <PresentationFormat>Ecran lat</PresentationFormat>
  <Paragraphs>189</Paragraphs>
  <Slides>31</Slides>
  <Notes>0</Notes>
  <HiddenSlides>0</HiddenSlides>
  <MMClips>0</MMClips>
  <ScaleCrop>false</ScaleCrop>
  <HeadingPairs>
    <vt:vector size="6" baseType="variant">
      <vt:variant>
        <vt:lpstr>Fonturi utilizate</vt:lpstr>
      </vt:variant>
      <vt:variant>
        <vt:i4>6</vt:i4>
      </vt:variant>
      <vt:variant>
        <vt:lpstr>Temă</vt:lpstr>
      </vt:variant>
      <vt:variant>
        <vt:i4>1</vt:i4>
      </vt:variant>
      <vt:variant>
        <vt:lpstr>Titluri diapozitive</vt:lpstr>
      </vt:variant>
      <vt:variant>
        <vt:i4>31</vt:i4>
      </vt:variant>
    </vt:vector>
  </HeadingPairs>
  <TitlesOfParts>
    <vt:vector size="38" baseType="lpstr">
      <vt:lpstr>Arial</vt:lpstr>
      <vt:lpstr>Calibri</vt:lpstr>
      <vt:lpstr>Calibri Light</vt:lpstr>
      <vt:lpstr>Times New Roman</vt:lpstr>
      <vt:lpstr>Trebuchet MS</vt:lpstr>
      <vt:lpstr>Wingdings</vt:lpstr>
      <vt:lpstr>Office Theme</vt:lpstr>
      <vt:lpstr>Oportunități de finanțare a serviciilor sociale destinate persoanelor adulte cu dizabilități- PNRR prezentare</vt:lpstr>
      <vt:lpstr>Prezentare PowerPoint</vt:lpstr>
      <vt:lpstr>Prezentare PowerPoint</vt:lpstr>
      <vt:lpstr>Prezentare PowerPoint</vt:lpstr>
      <vt:lpstr>Prezentare PowerPoint</vt:lpstr>
      <vt:lpstr>Prezentare PowerPoint</vt:lpstr>
      <vt:lpstr>Prezentare PowerPoint</vt:lpstr>
      <vt:lpstr>2.Planul Național de Redresare și Reziliență (PNRR) - competitiv</vt:lpstr>
      <vt:lpstr>Planul Național de Redresare și Reziliență (PNRR)</vt:lpstr>
      <vt:lpstr>Planul Național de Redresare și Reziliență (PNRR)</vt:lpstr>
      <vt:lpstr>Prezentare PowerPoint</vt:lpstr>
      <vt:lpstr>Autoritatea finanţatoare</vt:lpstr>
      <vt:lpstr>Suma alocată pentru sesiunea de finanţare</vt:lpstr>
      <vt:lpstr>Ce tipuri de proiecte sunt finantate?</vt:lpstr>
      <vt:lpstr>Prezentare PowerPoint</vt:lpstr>
      <vt:lpstr>Cine poate beneficia de finanțarea PIN?</vt:lpstr>
      <vt:lpstr>Eligibilitatea solicitantului </vt:lpstr>
      <vt:lpstr>Eligibilitatea partenerului</vt:lpstr>
      <vt:lpstr>Organizarea serviciului social nou înființat</vt:lpstr>
      <vt:lpstr>Condiții privind dezvoltarea și funcționarea serviciilor de tip centru de zi/ centru de servicii de recuperare neuromotorie de tip ambulatoriu</vt:lpstr>
      <vt:lpstr>Grupul ţintă al proiectului</vt:lpstr>
      <vt:lpstr>Eligibilitatea cheltuielilor</vt:lpstr>
      <vt:lpstr>Eligibilitatea cheltuielilor</vt:lpstr>
      <vt:lpstr>Cheltuieli directe </vt:lpstr>
      <vt:lpstr>Cheltuieli directe </vt:lpstr>
      <vt:lpstr>Cheltuieli directe </vt:lpstr>
      <vt:lpstr> Cheltuieli pentru imobil: </vt:lpstr>
      <vt:lpstr>Cheltuieli pentru dotarea cu echipamente, mobilier și cazarmament </vt:lpstr>
      <vt:lpstr>Cheltuieli diverse şi neprevăzute </vt:lpstr>
      <vt:lpstr>Cheltuielile neeligibile generale sunt</vt:lpstr>
      <vt:lpstr>Prezentare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dc:title>
  <dc:creator>Roxana Dobrin</dc:creator>
  <cp:lastModifiedBy>Roxana Dobrin</cp:lastModifiedBy>
  <cp:revision>49</cp:revision>
  <dcterms:created xsi:type="dcterms:W3CDTF">2022-06-22T12:09:58Z</dcterms:created>
  <dcterms:modified xsi:type="dcterms:W3CDTF">2024-01-31T08:45:11Z</dcterms:modified>
</cp:coreProperties>
</file>